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TT Firs Neue" charset="1" panose="02000503030000020004"/>
      <p:regular r:id="rId21"/>
    </p:embeddedFont>
    <p:embeddedFont>
      <p:font typeface="TT Firs Neue Bold" charset="1" panose="02000803030000020004"/>
      <p:regular r:id="rId22"/>
    </p:embeddedFont>
    <p:embeddedFont>
      <p:font typeface="Horizon" charset="1" panose="02000500000000000000"/>
      <p:regular r:id="rId23"/>
    </p:embeddedFont>
    <p:embeddedFont>
      <p:font typeface="Montserrat" charset="1" panose="00000500000000000000"/>
      <p:regular r:id="rId24"/>
    </p:embeddedFont>
    <p:embeddedFont>
      <p:font typeface="Heading Now 71-78" charset="1" panose="00000000000000000000"/>
      <p:regular r:id="rId25"/>
    </p:embeddedFont>
    <p:embeddedFont>
      <p:font typeface="League Spartan" charset="1" panose="00000800000000000000"/>
      <p:regular r:id="rId26"/>
    </p:embeddedFont>
    <p:embeddedFont>
      <p:font typeface="Poppins Medium" charset="1" panose="000006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grpSp>
        <p:nvGrpSpPr>
          <p:cNvPr name="Group 2" id="2"/>
          <p:cNvGrpSpPr/>
          <p:nvPr/>
        </p:nvGrpSpPr>
        <p:grpSpPr>
          <a:xfrm rot="0">
            <a:off x="736415" y="514029"/>
            <a:ext cx="16815171" cy="9258942"/>
            <a:chOff x="0" y="0"/>
            <a:chExt cx="2005759" cy="1104432"/>
          </a:xfrm>
        </p:grpSpPr>
        <p:sp>
          <p:nvSpPr>
            <p:cNvPr name="Freeform 3" id="3"/>
            <p:cNvSpPr/>
            <p:nvPr/>
          </p:nvSpPr>
          <p:spPr>
            <a:xfrm flipH="false" flipV="false" rot="0">
              <a:off x="0" y="0"/>
              <a:ext cx="2005759" cy="1104432"/>
            </a:xfrm>
            <a:custGeom>
              <a:avLst/>
              <a:gdLst/>
              <a:ahLst/>
              <a:cxnLst/>
              <a:rect r="r" b="b" t="t" l="l"/>
              <a:pathLst>
                <a:path h="1104432" w="2005759">
                  <a:moveTo>
                    <a:pt x="10589" y="0"/>
                  </a:moveTo>
                  <a:lnTo>
                    <a:pt x="1995169" y="0"/>
                  </a:lnTo>
                  <a:cubicBezTo>
                    <a:pt x="2001018" y="0"/>
                    <a:pt x="2005759" y="4741"/>
                    <a:pt x="2005759" y="10589"/>
                  </a:cubicBezTo>
                  <a:lnTo>
                    <a:pt x="2005759" y="1093842"/>
                  </a:lnTo>
                  <a:cubicBezTo>
                    <a:pt x="2005759" y="1099690"/>
                    <a:pt x="2001018" y="1104432"/>
                    <a:pt x="1995169" y="1104432"/>
                  </a:cubicBezTo>
                  <a:lnTo>
                    <a:pt x="10589" y="1104432"/>
                  </a:lnTo>
                  <a:cubicBezTo>
                    <a:pt x="4741" y="1104432"/>
                    <a:pt x="0" y="1099690"/>
                    <a:pt x="0" y="1093842"/>
                  </a:cubicBezTo>
                  <a:lnTo>
                    <a:pt x="0" y="10589"/>
                  </a:lnTo>
                  <a:cubicBezTo>
                    <a:pt x="0" y="4741"/>
                    <a:pt x="4741" y="0"/>
                    <a:pt x="10589" y="0"/>
                  </a:cubicBezTo>
                  <a:close/>
                </a:path>
              </a:pathLst>
            </a:custGeom>
            <a:blipFill>
              <a:blip r:embed="rId2">
                <a:alphaModFix amt="84000"/>
              </a:blip>
              <a:stretch>
                <a:fillRect l="0" t="-1015" r="0" b="-1015"/>
              </a:stretch>
            </a:blipFill>
          </p:spPr>
        </p:sp>
      </p:grpSp>
      <p:sp>
        <p:nvSpPr>
          <p:cNvPr name="Freeform 4" id="4"/>
          <p:cNvSpPr/>
          <p:nvPr/>
        </p:nvSpPr>
        <p:spPr>
          <a:xfrm flipH="false" flipV="false" rot="0">
            <a:off x="-1194662" y="-926480"/>
            <a:ext cx="7323847" cy="7169915"/>
          </a:xfrm>
          <a:custGeom>
            <a:avLst/>
            <a:gdLst/>
            <a:ahLst/>
            <a:cxnLst/>
            <a:rect r="r" b="b" t="t" l="l"/>
            <a:pathLst>
              <a:path h="7169915" w="7323847">
                <a:moveTo>
                  <a:pt x="0" y="0"/>
                </a:moveTo>
                <a:lnTo>
                  <a:pt x="7323847" y="0"/>
                </a:lnTo>
                <a:lnTo>
                  <a:pt x="7323847" y="7169915"/>
                </a:lnTo>
                <a:lnTo>
                  <a:pt x="0" y="7169915"/>
                </a:lnTo>
                <a:lnTo>
                  <a:pt x="0" y="0"/>
                </a:lnTo>
                <a:close/>
              </a:path>
            </a:pathLst>
          </a:custGeom>
          <a:blipFill>
            <a:blip r:embed="rId3"/>
            <a:stretch>
              <a:fillRect l="-100858" t="-76460" r="-1728" b="0"/>
            </a:stretch>
          </a:blipFill>
        </p:spPr>
      </p:sp>
      <p:sp>
        <p:nvSpPr>
          <p:cNvPr name="Freeform 5" id="5"/>
          <p:cNvSpPr/>
          <p:nvPr/>
        </p:nvSpPr>
        <p:spPr>
          <a:xfrm flipH="false" flipV="false" rot="0">
            <a:off x="8546412" y="5403596"/>
            <a:ext cx="9741588" cy="7407683"/>
          </a:xfrm>
          <a:custGeom>
            <a:avLst/>
            <a:gdLst/>
            <a:ahLst/>
            <a:cxnLst/>
            <a:rect r="r" b="b" t="t" l="l"/>
            <a:pathLst>
              <a:path h="7407683" w="9741588">
                <a:moveTo>
                  <a:pt x="0" y="0"/>
                </a:moveTo>
                <a:lnTo>
                  <a:pt x="9741588" y="0"/>
                </a:lnTo>
                <a:lnTo>
                  <a:pt x="9741588" y="7407684"/>
                </a:lnTo>
                <a:lnTo>
                  <a:pt x="0" y="7407684"/>
                </a:lnTo>
                <a:lnTo>
                  <a:pt x="0" y="0"/>
                </a:lnTo>
                <a:close/>
              </a:path>
            </a:pathLst>
          </a:custGeom>
          <a:blipFill>
            <a:blip r:embed="rId4"/>
            <a:stretch>
              <a:fillRect l="0" t="-6162" r="-100000" b="-118115"/>
            </a:stretch>
          </a:blipFill>
        </p:spPr>
      </p:sp>
      <p:sp>
        <p:nvSpPr>
          <p:cNvPr name="TextBox 6" id="6"/>
          <p:cNvSpPr txBox="true"/>
          <p:nvPr/>
        </p:nvSpPr>
        <p:spPr>
          <a:xfrm rot="0">
            <a:off x="15243545" y="8390894"/>
            <a:ext cx="2195335" cy="349300"/>
          </a:xfrm>
          <a:prstGeom prst="rect">
            <a:avLst/>
          </a:prstGeom>
        </p:spPr>
        <p:txBody>
          <a:bodyPr anchor="t" rtlCol="false" tIns="0" lIns="0" bIns="0" rIns="0">
            <a:spAutoFit/>
          </a:bodyPr>
          <a:lstStyle/>
          <a:p>
            <a:pPr algn="l">
              <a:lnSpc>
                <a:spcPts val="2800"/>
              </a:lnSpc>
            </a:pPr>
            <a:r>
              <a:rPr lang="en-US" sz="2000">
                <a:solidFill>
                  <a:srgbClr val="F3F3F3"/>
                </a:solidFill>
                <a:latin typeface="TT Firs Neue"/>
                <a:ea typeface="TT Firs Neue"/>
                <a:cs typeface="TT Firs Neue"/>
                <a:sym typeface="TT Firs Neue"/>
              </a:rPr>
              <a:t>P</a:t>
            </a:r>
            <a:r>
              <a:rPr lang="en-US" sz="2000">
                <a:solidFill>
                  <a:srgbClr val="F3F3F3"/>
                </a:solidFill>
                <a:latin typeface="TT Firs Neue"/>
                <a:ea typeface="TT Firs Neue"/>
                <a:cs typeface="TT Firs Neue"/>
                <a:sym typeface="TT Firs Neue"/>
              </a:rPr>
              <a:t>resented By:</a:t>
            </a:r>
          </a:p>
        </p:txBody>
      </p:sp>
      <p:sp>
        <p:nvSpPr>
          <p:cNvPr name="TextBox 7" id="7"/>
          <p:cNvSpPr txBox="true"/>
          <p:nvPr/>
        </p:nvSpPr>
        <p:spPr>
          <a:xfrm rot="0">
            <a:off x="15243545" y="8909000"/>
            <a:ext cx="2195335" cy="349250"/>
          </a:xfrm>
          <a:prstGeom prst="rect">
            <a:avLst/>
          </a:prstGeom>
        </p:spPr>
        <p:txBody>
          <a:bodyPr anchor="t" rtlCol="false" tIns="0" lIns="0" bIns="0" rIns="0">
            <a:spAutoFit/>
          </a:bodyPr>
          <a:lstStyle/>
          <a:p>
            <a:pPr algn="l">
              <a:lnSpc>
                <a:spcPts val="2800"/>
              </a:lnSpc>
            </a:pPr>
            <a:r>
              <a:rPr lang="en-US" sz="2000" b="true">
                <a:solidFill>
                  <a:srgbClr val="F3F3F3"/>
                </a:solidFill>
                <a:latin typeface="TT Firs Neue Bold"/>
                <a:ea typeface="TT Firs Neue Bold"/>
                <a:cs typeface="TT Firs Neue Bold"/>
                <a:sym typeface="TT Firs Neue Bold"/>
              </a:rPr>
              <a:t>Suman Biswas</a:t>
            </a:r>
          </a:p>
        </p:txBody>
      </p:sp>
      <p:sp>
        <p:nvSpPr>
          <p:cNvPr name="TextBox 8" id="8"/>
          <p:cNvSpPr txBox="true"/>
          <p:nvPr/>
        </p:nvSpPr>
        <p:spPr>
          <a:xfrm rot="0">
            <a:off x="4136818" y="4009255"/>
            <a:ext cx="10014364" cy="1394341"/>
          </a:xfrm>
          <a:prstGeom prst="rect">
            <a:avLst/>
          </a:prstGeom>
        </p:spPr>
        <p:txBody>
          <a:bodyPr anchor="t" rtlCol="false" tIns="0" lIns="0" bIns="0" rIns="0">
            <a:spAutoFit/>
          </a:bodyPr>
          <a:lstStyle/>
          <a:p>
            <a:pPr algn="ctr">
              <a:lnSpc>
                <a:spcPts val="9645"/>
              </a:lnSpc>
            </a:pPr>
            <a:r>
              <a:rPr lang="en-US" sz="9645" spc="-530">
                <a:solidFill>
                  <a:srgbClr val="F3F3F3"/>
                </a:solidFill>
                <a:latin typeface="Horizon"/>
                <a:ea typeface="Horizon"/>
                <a:cs typeface="Horizon"/>
                <a:sym typeface="Horizon"/>
              </a:rPr>
              <a:t>Portfolio</a:t>
            </a:r>
          </a:p>
        </p:txBody>
      </p:sp>
      <p:sp>
        <p:nvSpPr>
          <p:cNvPr name="TextBox 9" id="9"/>
          <p:cNvSpPr txBox="true"/>
          <p:nvPr/>
        </p:nvSpPr>
        <p:spPr>
          <a:xfrm rot="0">
            <a:off x="6092822" y="5327396"/>
            <a:ext cx="6102356" cy="752476"/>
          </a:xfrm>
          <a:prstGeom prst="rect">
            <a:avLst/>
          </a:prstGeom>
        </p:spPr>
        <p:txBody>
          <a:bodyPr anchor="t" rtlCol="false" tIns="0" lIns="0" bIns="0" rIns="0">
            <a:spAutoFit/>
          </a:bodyPr>
          <a:lstStyle/>
          <a:p>
            <a:pPr algn="ctr">
              <a:lnSpc>
                <a:spcPts val="6299"/>
              </a:lnSpc>
            </a:pPr>
            <a:r>
              <a:rPr lang="en-US" sz="4499" spc="1381">
                <a:solidFill>
                  <a:srgbClr val="F3F3F3"/>
                </a:solidFill>
                <a:latin typeface="Montserrat"/>
                <a:ea typeface="Montserrat"/>
                <a:cs typeface="Montserrat"/>
                <a:sym typeface="Montserrat"/>
              </a:rPr>
              <a:t>GAME ARTIST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323847" cy="6930308"/>
          </a:xfrm>
          <a:custGeom>
            <a:avLst/>
            <a:gdLst/>
            <a:ahLst/>
            <a:cxnLst/>
            <a:rect r="r" b="b" t="t" l="l"/>
            <a:pathLst>
              <a:path h="6930308" w="7323847">
                <a:moveTo>
                  <a:pt x="0" y="0"/>
                </a:moveTo>
                <a:lnTo>
                  <a:pt x="7323847" y="0"/>
                </a:lnTo>
                <a:lnTo>
                  <a:pt x="7323847" y="6930308"/>
                </a:lnTo>
                <a:lnTo>
                  <a:pt x="0" y="6930308"/>
                </a:lnTo>
                <a:lnTo>
                  <a:pt x="0" y="0"/>
                </a:lnTo>
                <a:close/>
              </a:path>
            </a:pathLst>
          </a:custGeom>
          <a:blipFill>
            <a:blip r:embed="rId2"/>
            <a:stretch>
              <a:fillRect l="-95817" t="-76460" r="0" b="0"/>
            </a:stretch>
          </a:blipFill>
        </p:spPr>
      </p:sp>
      <p:sp>
        <p:nvSpPr>
          <p:cNvPr name="Freeform 3" id="3"/>
          <p:cNvSpPr/>
          <p:nvPr/>
        </p:nvSpPr>
        <p:spPr>
          <a:xfrm flipH="false" flipV="false" rot="0">
            <a:off x="14634857" y="6663517"/>
            <a:ext cx="3653143" cy="3623483"/>
          </a:xfrm>
          <a:custGeom>
            <a:avLst/>
            <a:gdLst/>
            <a:ahLst/>
            <a:cxnLst/>
            <a:rect r="r" b="b" t="t" l="l"/>
            <a:pathLst>
              <a:path h="3623483" w="3653143">
                <a:moveTo>
                  <a:pt x="0" y="0"/>
                </a:moveTo>
                <a:lnTo>
                  <a:pt x="3653143" y="0"/>
                </a:lnTo>
                <a:lnTo>
                  <a:pt x="3653143" y="3623483"/>
                </a:lnTo>
                <a:lnTo>
                  <a:pt x="0" y="3623483"/>
                </a:lnTo>
                <a:lnTo>
                  <a:pt x="0" y="0"/>
                </a:lnTo>
                <a:close/>
              </a:path>
            </a:pathLst>
          </a:custGeom>
          <a:blipFill>
            <a:blip r:embed="rId3"/>
            <a:stretch>
              <a:fillRect l="0" t="0" r="-100000" b="-71941"/>
            </a:stretch>
          </a:blipFill>
        </p:spPr>
      </p:sp>
      <p:sp>
        <p:nvSpPr>
          <p:cNvPr name="Freeform 4" id="4"/>
          <p:cNvSpPr/>
          <p:nvPr/>
        </p:nvSpPr>
        <p:spPr>
          <a:xfrm flipH="false" flipV="false" rot="0">
            <a:off x="7356106" y="2301191"/>
            <a:ext cx="3575789" cy="6356958"/>
          </a:xfrm>
          <a:custGeom>
            <a:avLst/>
            <a:gdLst/>
            <a:ahLst/>
            <a:cxnLst/>
            <a:rect r="r" b="b" t="t" l="l"/>
            <a:pathLst>
              <a:path h="6356958" w="3575789">
                <a:moveTo>
                  <a:pt x="0" y="0"/>
                </a:moveTo>
                <a:lnTo>
                  <a:pt x="3575788" y="0"/>
                </a:lnTo>
                <a:lnTo>
                  <a:pt x="3575788" y="6356958"/>
                </a:lnTo>
                <a:lnTo>
                  <a:pt x="0" y="6356958"/>
                </a:lnTo>
                <a:lnTo>
                  <a:pt x="0" y="0"/>
                </a:lnTo>
                <a:close/>
              </a:path>
            </a:pathLst>
          </a:custGeom>
          <a:blipFill>
            <a:blip r:embed="rId4"/>
            <a:stretch>
              <a:fillRect l="0" t="0" r="0" b="0"/>
            </a:stretch>
          </a:blipFill>
        </p:spPr>
      </p:sp>
      <p:sp>
        <p:nvSpPr>
          <p:cNvPr name="Freeform 5" id="5"/>
          <p:cNvSpPr/>
          <p:nvPr/>
        </p:nvSpPr>
        <p:spPr>
          <a:xfrm flipH="false" flipV="false" rot="0">
            <a:off x="2340694" y="2277591"/>
            <a:ext cx="3600887" cy="6404159"/>
          </a:xfrm>
          <a:custGeom>
            <a:avLst/>
            <a:gdLst/>
            <a:ahLst/>
            <a:cxnLst/>
            <a:rect r="r" b="b" t="t" l="l"/>
            <a:pathLst>
              <a:path h="6404159" w="3600887">
                <a:moveTo>
                  <a:pt x="0" y="0"/>
                </a:moveTo>
                <a:lnTo>
                  <a:pt x="3600887" y="0"/>
                </a:lnTo>
                <a:lnTo>
                  <a:pt x="3600887" y="6404159"/>
                </a:lnTo>
                <a:lnTo>
                  <a:pt x="0" y="6404159"/>
                </a:lnTo>
                <a:lnTo>
                  <a:pt x="0" y="0"/>
                </a:lnTo>
                <a:close/>
              </a:path>
            </a:pathLst>
          </a:custGeom>
          <a:blipFill>
            <a:blip r:embed="rId5"/>
            <a:stretch>
              <a:fillRect l="0" t="0" r="0" b="0"/>
            </a:stretch>
          </a:blipFill>
        </p:spPr>
      </p:sp>
      <p:sp>
        <p:nvSpPr>
          <p:cNvPr name="Freeform 6" id="6"/>
          <p:cNvSpPr/>
          <p:nvPr/>
        </p:nvSpPr>
        <p:spPr>
          <a:xfrm flipH="false" flipV="false" rot="0">
            <a:off x="12351119" y="2301191"/>
            <a:ext cx="3600887" cy="6404159"/>
          </a:xfrm>
          <a:custGeom>
            <a:avLst/>
            <a:gdLst/>
            <a:ahLst/>
            <a:cxnLst/>
            <a:rect r="r" b="b" t="t" l="l"/>
            <a:pathLst>
              <a:path h="6404159" w="3600887">
                <a:moveTo>
                  <a:pt x="0" y="0"/>
                </a:moveTo>
                <a:lnTo>
                  <a:pt x="3600888" y="0"/>
                </a:lnTo>
                <a:lnTo>
                  <a:pt x="3600888" y="6404159"/>
                </a:lnTo>
                <a:lnTo>
                  <a:pt x="0" y="6404159"/>
                </a:lnTo>
                <a:lnTo>
                  <a:pt x="0" y="0"/>
                </a:lnTo>
                <a:close/>
              </a:path>
            </a:pathLst>
          </a:custGeom>
          <a:blipFill>
            <a:blip r:embed="rId6"/>
            <a:stretch>
              <a:fillRect l="0" t="0" r="0" b="0"/>
            </a:stretch>
          </a:blipFill>
        </p:spPr>
      </p:sp>
      <p:sp>
        <p:nvSpPr>
          <p:cNvPr name="TextBox 7" id="7"/>
          <p:cNvSpPr txBox="true"/>
          <p:nvPr/>
        </p:nvSpPr>
        <p:spPr>
          <a:xfrm rot="0">
            <a:off x="4924386" y="971550"/>
            <a:ext cx="8439227" cy="980120"/>
          </a:xfrm>
          <a:prstGeom prst="rect">
            <a:avLst/>
          </a:prstGeom>
        </p:spPr>
        <p:txBody>
          <a:bodyPr anchor="t" rtlCol="false" tIns="0" lIns="0" bIns="0" rIns="0">
            <a:spAutoFit/>
          </a:bodyPr>
          <a:lstStyle/>
          <a:p>
            <a:pPr algn="ctr">
              <a:lnSpc>
                <a:spcPts val="7897"/>
              </a:lnSpc>
            </a:pPr>
            <a:r>
              <a:rPr lang="en-US" sz="6075" spc="-334">
                <a:solidFill>
                  <a:srgbClr val="F3F3F3"/>
                </a:solidFill>
                <a:latin typeface="League Spartan"/>
                <a:ea typeface="League Spartan"/>
                <a:cs typeface="League Spartan"/>
                <a:sym typeface="League Spartan"/>
              </a:rPr>
              <a:t>POSTERS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323847" cy="6930308"/>
          </a:xfrm>
          <a:custGeom>
            <a:avLst/>
            <a:gdLst/>
            <a:ahLst/>
            <a:cxnLst/>
            <a:rect r="r" b="b" t="t" l="l"/>
            <a:pathLst>
              <a:path h="6930308" w="7323847">
                <a:moveTo>
                  <a:pt x="0" y="0"/>
                </a:moveTo>
                <a:lnTo>
                  <a:pt x="7323847" y="0"/>
                </a:lnTo>
                <a:lnTo>
                  <a:pt x="7323847" y="6930308"/>
                </a:lnTo>
                <a:lnTo>
                  <a:pt x="0" y="6930308"/>
                </a:lnTo>
                <a:lnTo>
                  <a:pt x="0" y="0"/>
                </a:lnTo>
                <a:close/>
              </a:path>
            </a:pathLst>
          </a:custGeom>
          <a:blipFill>
            <a:blip r:embed="rId2"/>
            <a:stretch>
              <a:fillRect l="-95817" t="-76460" r="0" b="0"/>
            </a:stretch>
          </a:blipFill>
        </p:spPr>
      </p:sp>
      <p:sp>
        <p:nvSpPr>
          <p:cNvPr name="Freeform 3" id="3"/>
          <p:cNvSpPr/>
          <p:nvPr/>
        </p:nvSpPr>
        <p:spPr>
          <a:xfrm flipH="false" flipV="false" rot="0">
            <a:off x="14634857" y="6663517"/>
            <a:ext cx="3653143" cy="3623483"/>
          </a:xfrm>
          <a:custGeom>
            <a:avLst/>
            <a:gdLst/>
            <a:ahLst/>
            <a:cxnLst/>
            <a:rect r="r" b="b" t="t" l="l"/>
            <a:pathLst>
              <a:path h="3623483" w="3653143">
                <a:moveTo>
                  <a:pt x="0" y="0"/>
                </a:moveTo>
                <a:lnTo>
                  <a:pt x="3653143" y="0"/>
                </a:lnTo>
                <a:lnTo>
                  <a:pt x="3653143" y="3623483"/>
                </a:lnTo>
                <a:lnTo>
                  <a:pt x="0" y="3623483"/>
                </a:lnTo>
                <a:lnTo>
                  <a:pt x="0" y="0"/>
                </a:lnTo>
                <a:close/>
              </a:path>
            </a:pathLst>
          </a:custGeom>
          <a:blipFill>
            <a:blip r:embed="rId3"/>
            <a:stretch>
              <a:fillRect l="0" t="0" r="-100000" b="-71941"/>
            </a:stretch>
          </a:blipFill>
        </p:spPr>
      </p:sp>
      <p:sp>
        <p:nvSpPr>
          <p:cNvPr name="Freeform 4" id="4"/>
          <p:cNvSpPr/>
          <p:nvPr/>
        </p:nvSpPr>
        <p:spPr>
          <a:xfrm flipH="false" flipV="false" rot="0">
            <a:off x="5466440" y="1882615"/>
            <a:ext cx="4385714" cy="4385714"/>
          </a:xfrm>
          <a:custGeom>
            <a:avLst/>
            <a:gdLst/>
            <a:ahLst/>
            <a:cxnLst/>
            <a:rect r="r" b="b" t="t" l="l"/>
            <a:pathLst>
              <a:path h="4385714" w="4385714">
                <a:moveTo>
                  <a:pt x="0" y="0"/>
                </a:moveTo>
                <a:lnTo>
                  <a:pt x="4385714" y="0"/>
                </a:lnTo>
                <a:lnTo>
                  <a:pt x="4385714" y="4385714"/>
                </a:lnTo>
                <a:lnTo>
                  <a:pt x="0" y="4385714"/>
                </a:lnTo>
                <a:lnTo>
                  <a:pt x="0" y="0"/>
                </a:lnTo>
                <a:close/>
              </a:path>
            </a:pathLst>
          </a:custGeom>
          <a:blipFill>
            <a:blip r:embed="rId4"/>
            <a:stretch>
              <a:fillRect l="0" t="0" r="0" b="0"/>
            </a:stretch>
          </a:blipFill>
        </p:spPr>
      </p:sp>
      <p:sp>
        <p:nvSpPr>
          <p:cNvPr name="Freeform 5" id="5"/>
          <p:cNvSpPr/>
          <p:nvPr/>
        </p:nvSpPr>
        <p:spPr>
          <a:xfrm flipH="false" flipV="false" rot="0">
            <a:off x="11925982" y="2262629"/>
            <a:ext cx="4677350" cy="3786426"/>
          </a:xfrm>
          <a:custGeom>
            <a:avLst/>
            <a:gdLst/>
            <a:ahLst/>
            <a:cxnLst/>
            <a:rect r="r" b="b" t="t" l="l"/>
            <a:pathLst>
              <a:path h="3786426" w="4677350">
                <a:moveTo>
                  <a:pt x="0" y="0"/>
                </a:moveTo>
                <a:lnTo>
                  <a:pt x="4677349" y="0"/>
                </a:lnTo>
                <a:lnTo>
                  <a:pt x="4677349" y="3786426"/>
                </a:lnTo>
                <a:lnTo>
                  <a:pt x="0" y="3786426"/>
                </a:lnTo>
                <a:lnTo>
                  <a:pt x="0" y="0"/>
                </a:lnTo>
                <a:close/>
              </a:path>
            </a:pathLst>
          </a:custGeom>
          <a:blipFill>
            <a:blip r:embed="rId5"/>
            <a:stretch>
              <a:fillRect l="0" t="0" r="0" b="0"/>
            </a:stretch>
          </a:blipFill>
        </p:spPr>
      </p:sp>
      <p:sp>
        <p:nvSpPr>
          <p:cNvPr name="Freeform 6" id="6"/>
          <p:cNvSpPr/>
          <p:nvPr/>
        </p:nvSpPr>
        <p:spPr>
          <a:xfrm flipH="false" flipV="false" rot="0">
            <a:off x="1222392" y="5568810"/>
            <a:ext cx="4376663" cy="4201596"/>
          </a:xfrm>
          <a:custGeom>
            <a:avLst/>
            <a:gdLst/>
            <a:ahLst/>
            <a:cxnLst/>
            <a:rect r="r" b="b" t="t" l="l"/>
            <a:pathLst>
              <a:path h="4201596" w="4376663">
                <a:moveTo>
                  <a:pt x="0" y="0"/>
                </a:moveTo>
                <a:lnTo>
                  <a:pt x="4376662" y="0"/>
                </a:lnTo>
                <a:lnTo>
                  <a:pt x="4376662" y="4201596"/>
                </a:lnTo>
                <a:lnTo>
                  <a:pt x="0" y="4201596"/>
                </a:lnTo>
                <a:lnTo>
                  <a:pt x="0" y="0"/>
                </a:lnTo>
                <a:close/>
              </a:path>
            </a:pathLst>
          </a:custGeom>
          <a:blipFill>
            <a:blip r:embed="rId6"/>
            <a:stretch>
              <a:fillRect l="0" t="0" r="0" b="0"/>
            </a:stretch>
          </a:blipFill>
        </p:spPr>
      </p:sp>
      <p:sp>
        <p:nvSpPr>
          <p:cNvPr name="Freeform 7" id="7"/>
          <p:cNvSpPr/>
          <p:nvPr/>
        </p:nvSpPr>
        <p:spPr>
          <a:xfrm flipH="false" flipV="false" rot="0">
            <a:off x="9242470" y="5848930"/>
            <a:ext cx="4376647" cy="3921476"/>
          </a:xfrm>
          <a:custGeom>
            <a:avLst/>
            <a:gdLst/>
            <a:ahLst/>
            <a:cxnLst/>
            <a:rect r="r" b="b" t="t" l="l"/>
            <a:pathLst>
              <a:path h="3921476" w="4376647">
                <a:moveTo>
                  <a:pt x="0" y="0"/>
                </a:moveTo>
                <a:lnTo>
                  <a:pt x="4376648" y="0"/>
                </a:lnTo>
                <a:lnTo>
                  <a:pt x="4376648" y="3921476"/>
                </a:lnTo>
                <a:lnTo>
                  <a:pt x="0" y="3921476"/>
                </a:lnTo>
                <a:lnTo>
                  <a:pt x="0" y="0"/>
                </a:lnTo>
                <a:close/>
              </a:path>
            </a:pathLst>
          </a:custGeom>
          <a:blipFill>
            <a:blip r:embed="rId7"/>
            <a:stretch>
              <a:fillRect l="0" t="0" r="0" b="0"/>
            </a:stretch>
          </a:blipFill>
        </p:spPr>
      </p:sp>
      <p:sp>
        <p:nvSpPr>
          <p:cNvPr name="TextBox 8" id="8"/>
          <p:cNvSpPr txBox="true"/>
          <p:nvPr/>
        </p:nvSpPr>
        <p:spPr>
          <a:xfrm rot="0">
            <a:off x="4349330" y="668048"/>
            <a:ext cx="9589340" cy="980120"/>
          </a:xfrm>
          <a:prstGeom prst="rect">
            <a:avLst/>
          </a:prstGeom>
        </p:spPr>
        <p:txBody>
          <a:bodyPr anchor="t" rtlCol="false" tIns="0" lIns="0" bIns="0" rIns="0">
            <a:spAutoFit/>
          </a:bodyPr>
          <a:lstStyle/>
          <a:p>
            <a:pPr algn="ctr">
              <a:lnSpc>
                <a:spcPts val="7897"/>
              </a:lnSpc>
            </a:pPr>
            <a:r>
              <a:rPr lang="en-US" sz="6075" spc="-334">
                <a:solidFill>
                  <a:srgbClr val="F3F3F3"/>
                </a:solidFill>
                <a:latin typeface="League Spartan"/>
                <a:ea typeface="League Spartan"/>
                <a:cs typeface="League Spartan"/>
                <a:sym typeface="League Spartan"/>
              </a:rPr>
              <a:t>MINI STADIUMS ASSETS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323847" cy="6930308"/>
          </a:xfrm>
          <a:custGeom>
            <a:avLst/>
            <a:gdLst/>
            <a:ahLst/>
            <a:cxnLst/>
            <a:rect r="r" b="b" t="t" l="l"/>
            <a:pathLst>
              <a:path h="6930308" w="7323847">
                <a:moveTo>
                  <a:pt x="0" y="0"/>
                </a:moveTo>
                <a:lnTo>
                  <a:pt x="7323847" y="0"/>
                </a:lnTo>
                <a:lnTo>
                  <a:pt x="7323847" y="6930308"/>
                </a:lnTo>
                <a:lnTo>
                  <a:pt x="0" y="6930308"/>
                </a:lnTo>
                <a:lnTo>
                  <a:pt x="0" y="0"/>
                </a:lnTo>
                <a:close/>
              </a:path>
            </a:pathLst>
          </a:custGeom>
          <a:blipFill>
            <a:blip r:embed="rId2"/>
            <a:stretch>
              <a:fillRect l="-95817" t="-76460" r="0" b="0"/>
            </a:stretch>
          </a:blipFill>
        </p:spPr>
      </p:sp>
      <p:sp>
        <p:nvSpPr>
          <p:cNvPr name="Freeform 3" id="3"/>
          <p:cNvSpPr/>
          <p:nvPr/>
        </p:nvSpPr>
        <p:spPr>
          <a:xfrm flipH="false" flipV="false" rot="0">
            <a:off x="14634857" y="6663517"/>
            <a:ext cx="3653143" cy="3623483"/>
          </a:xfrm>
          <a:custGeom>
            <a:avLst/>
            <a:gdLst/>
            <a:ahLst/>
            <a:cxnLst/>
            <a:rect r="r" b="b" t="t" l="l"/>
            <a:pathLst>
              <a:path h="3623483" w="3653143">
                <a:moveTo>
                  <a:pt x="0" y="0"/>
                </a:moveTo>
                <a:lnTo>
                  <a:pt x="3653143" y="0"/>
                </a:lnTo>
                <a:lnTo>
                  <a:pt x="3653143" y="3623483"/>
                </a:lnTo>
                <a:lnTo>
                  <a:pt x="0" y="3623483"/>
                </a:lnTo>
                <a:lnTo>
                  <a:pt x="0" y="0"/>
                </a:lnTo>
                <a:close/>
              </a:path>
            </a:pathLst>
          </a:custGeom>
          <a:blipFill>
            <a:blip r:embed="rId3"/>
            <a:stretch>
              <a:fillRect l="0" t="0" r="-100000" b="-71941"/>
            </a:stretch>
          </a:blipFill>
        </p:spPr>
      </p:sp>
      <p:sp>
        <p:nvSpPr>
          <p:cNvPr name="Freeform 4" id="4"/>
          <p:cNvSpPr/>
          <p:nvPr/>
        </p:nvSpPr>
        <p:spPr>
          <a:xfrm flipH="false" flipV="false" rot="0">
            <a:off x="3049990" y="3006020"/>
            <a:ext cx="2858608" cy="3024407"/>
          </a:xfrm>
          <a:custGeom>
            <a:avLst/>
            <a:gdLst/>
            <a:ahLst/>
            <a:cxnLst/>
            <a:rect r="r" b="b" t="t" l="l"/>
            <a:pathLst>
              <a:path h="3024407" w="2858608">
                <a:moveTo>
                  <a:pt x="0" y="0"/>
                </a:moveTo>
                <a:lnTo>
                  <a:pt x="2858608" y="0"/>
                </a:lnTo>
                <a:lnTo>
                  <a:pt x="2858608" y="3024408"/>
                </a:lnTo>
                <a:lnTo>
                  <a:pt x="0" y="3024408"/>
                </a:lnTo>
                <a:lnTo>
                  <a:pt x="0" y="0"/>
                </a:lnTo>
                <a:close/>
              </a:path>
            </a:pathLst>
          </a:custGeom>
          <a:blipFill>
            <a:blip r:embed="rId4"/>
            <a:stretch>
              <a:fillRect l="0" t="0" r="0" b="0"/>
            </a:stretch>
          </a:blipFill>
        </p:spPr>
      </p:sp>
      <p:sp>
        <p:nvSpPr>
          <p:cNvPr name="Freeform 5" id="5"/>
          <p:cNvSpPr/>
          <p:nvPr/>
        </p:nvSpPr>
        <p:spPr>
          <a:xfrm flipH="false" flipV="false" rot="0">
            <a:off x="7435664" y="3006020"/>
            <a:ext cx="3942937" cy="3024407"/>
          </a:xfrm>
          <a:custGeom>
            <a:avLst/>
            <a:gdLst/>
            <a:ahLst/>
            <a:cxnLst/>
            <a:rect r="r" b="b" t="t" l="l"/>
            <a:pathLst>
              <a:path h="3024407" w="3942937">
                <a:moveTo>
                  <a:pt x="0" y="0"/>
                </a:moveTo>
                <a:lnTo>
                  <a:pt x="3942937" y="0"/>
                </a:lnTo>
                <a:lnTo>
                  <a:pt x="3942937" y="3024408"/>
                </a:lnTo>
                <a:lnTo>
                  <a:pt x="0" y="3024408"/>
                </a:lnTo>
                <a:lnTo>
                  <a:pt x="0" y="0"/>
                </a:lnTo>
                <a:close/>
              </a:path>
            </a:pathLst>
          </a:custGeom>
          <a:blipFill>
            <a:blip r:embed="rId5"/>
            <a:stretch>
              <a:fillRect l="0" t="-1200" r="0" b="-1200"/>
            </a:stretch>
          </a:blipFill>
        </p:spPr>
      </p:sp>
      <p:sp>
        <p:nvSpPr>
          <p:cNvPr name="Freeform 6" id="6"/>
          <p:cNvSpPr/>
          <p:nvPr/>
        </p:nvSpPr>
        <p:spPr>
          <a:xfrm flipH="false" flipV="false" rot="0">
            <a:off x="13200750" y="3006020"/>
            <a:ext cx="2858608" cy="3024407"/>
          </a:xfrm>
          <a:custGeom>
            <a:avLst/>
            <a:gdLst/>
            <a:ahLst/>
            <a:cxnLst/>
            <a:rect r="r" b="b" t="t" l="l"/>
            <a:pathLst>
              <a:path h="3024407" w="2858608">
                <a:moveTo>
                  <a:pt x="0" y="0"/>
                </a:moveTo>
                <a:lnTo>
                  <a:pt x="2858608" y="0"/>
                </a:lnTo>
                <a:lnTo>
                  <a:pt x="2858608" y="3024408"/>
                </a:lnTo>
                <a:lnTo>
                  <a:pt x="0" y="3024408"/>
                </a:lnTo>
                <a:lnTo>
                  <a:pt x="0" y="0"/>
                </a:lnTo>
                <a:close/>
              </a:path>
            </a:pathLst>
          </a:custGeom>
          <a:blipFill>
            <a:blip r:embed="rId6"/>
            <a:stretch>
              <a:fillRect l="-303" t="0" r="-303" b="0"/>
            </a:stretch>
          </a:blipFill>
        </p:spPr>
      </p:sp>
      <p:sp>
        <p:nvSpPr>
          <p:cNvPr name="Freeform 7" id="7"/>
          <p:cNvSpPr/>
          <p:nvPr/>
        </p:nvSpPr>
        <p:spPr>
          <a:xfrm flipH="false" flipV="false" rot="0">
            <a:off x="2836518" y="6030428"/>
            <a:ext cx="3061920" cy="3024407"/>
          </a:xfrm>
          <a:custGeom>
            <a:avLst/>
            <a:gdLst/>
            <a:ahLst/>
            <a:cxnLst/>
            <a:rect r="r" b="b" t="t" l="l"/>
            <a:pathLst>
              <a:path h="3024407" w="3061920">
                <a:moveTo>
                  <a:pt x="0" y="0"/>
                </a:moveTo>
                <a:lnTo>
                  <a:pt x="3061919" y="0"/>
                </a:lnTo>
                <a:lnTo>
                  <a:pt x="3061919" y="3024407"/>
                </a:lnTo>
                <a:lnTo>
                  <a:pt x="0" y="3024407"/>
                </a:lnTo>
                <a:lnTo>
                  <a:pt x="0" y="0"/>
                </a:lnTo>
                <a:close/>
              </a:path>
            </a:pathLst>
          </a:custGeom>
          <a:blipFill>
            <a:blip r:embed="rId7"/>
            <a:stretch>
              <a:fillRect l="-7864" t="0" r="-1224" b="0"/>
            </a:stretch>
          </a:blipFill>
        </p:spPr>
      </p:sp>
      <p:sp>
        <p:nvSpPr>
          <p:cNvPr name="Freeform 8" id="8"/>
          <p:cNvSpPr/>
          <p:nvPr/>
        </p:nvSpPr>
        <p:spPr>
          <a:xfrm flipH="false" flipV="false" rot="0">
            <a:off x="8000015" y="6142244"/>
            <a:ext cx="2858608" cy="3024407"/>
          </a:xfrm>
          <a:custGeom>
            <a:avLst/>
            <a:gdLst/>
            <a:ahLst/>
            <a:cxnLst/>
            <a:rect r="r" b="b" t="t" l="l"/>
            <a:pathLst>
              <a:path h="3024407" w="2858608">
                <a:moveTo>
                  <a:pt x="0" y="0"/>
                </a:moveTo>
                <a:lnTo>
                  <a:pt x="2858608" y="0"/>
                </a:lnTo>
                <a:lnTo>
                  <a:pt x="2858608" y="3024407"/>
                </a:lnTo>
                <a:lnTo>
                  <a:pt x="0" y="3024407"/>
                </a:lnTo>
                <a:lnTo>
                  <a:pt x="0" y="0"/>
                </a:lnTo>
                <a:close/>
              </a:path>
            </a:pathLst>
          </a:custGeom>
          <a:blipFill>
            <a:blip r:embed="rId8"/>
            <a:stretch>
              <a:fillRect l="-1649" t="0" r="-1649" b="0"/>
            </a:stretch>
          </a:blipFill>
        </p:spPr>
      </p:sp>
      <p:sp>
        <p:nvSpPr>
          <p:cNvPr name="Freeform 9" id="9"/>
          <p:cNvSpPr/>
          <p:nvPr/>
        </p:nvSpPr>
        <p:spPr>
          <a:xfrm flipH="false" flipV="false" rot="0">
            <a:off x="12589970" y="6142244"/>
            <a:ext cx="4089774" cy="3024407"/>
          </a:xfrm>
          <a:custGeom>
            <a:avLst/>
            <a:gdLst/>
            <a:ahLst/>
            <a:cxnLst/>
            <a:rect r="r" b="b" t="t" l="l"/>
            <a:pathLst>
              <a:path h="3024407" w="4089774">
                <a:moveTo>
                  <a:pt x="0" y="0"/>
                </a:moveTo>
                <a:lnTo>
                  <a:pt x="4089774" y="0"/>
                </a:lnTo>
                <a:lnTo>
                  <a:pt x="4089774" y="3024407"/>
                </a:lnTo>
                <a:lnTo>
                  <a:pt x="0" y="3024407"/>
                </a:lnTo>
                <a:lnTo>
                  <a:pt x="0" y="0"/>
                </a:lnTo>
                <a:close/>
              </a:path>
            </a:pathLst>
          </a:custGeom>
          <a:blipFill>
            <a:blip r:embed="rId9"/>
            <a:stretch>
              <a:fillRect l="0" t="-2000" r="0" b="-2000"/>
            </a:stretch>
          </a:blipFill>
        </p:spPr>
      </p:sp>
      <p:sp>
        <p:nvSpPr>
          <p:cNvPr name="TextBox 10" id="10"/>
          <p:cNvSpPr txBox="true"/>
          <p:nvPr/>
        </p:nvSpPr>
        <p:spPr>
          <a:xfrm rot="0">
            <a:off x="7184679" y="620126"/>
            <a:ext cx="4193923" cy="980120"/>
          </a:xfrm>
          <a:prstGeom prst="rect">
            <a:avLst/>
          </a:prstGeom>
        </p:spPr>
        <p:txBody>
          <a:bodyPr anchor="t" rtlCol="false" tIns="0" lIns="0" bIns="0" rIns="0">
            <a:spAutoFit/>
          </a:bodyPr>
          <a:lstStyle/>
          <a:p>
            <a:pPr algn="ctr">
              <a:lnSpc>
                <a:spcPts val="7897"/>
              </a:lnSpc>
            </a:pPr>
            <a:r>
              <a:rPr lang="en-US" sz="6075" spc="-334">
                <a:solidFill>
                  <a:srgbClr val="F3F3F3"/>
                </a:solidFill>
                <a:latin typeface="League Spartan"/>
                <a:ea typeface="League Spartan"/>
                <a:cs typeface="League Spartan"/>
                <a:sym typeface="League Spartan"/>
              </a:rPr>
              <a:t>3D ASSETS</a:t>
            </a:r>
          </a:p>
        </p:txBody>
      </p:sp>
      <p:sp>
        <p:nvSpPr>
          <p:cNvPr name="TextBox 11" id="11"/>
          <p:cNvSpPr txBox="true"/>
          <p:nvPr/>
        </p:nvSpPr>
        <p:spPr>
          <a:xfrm rot="0">
            <a:off x="2693448" y="1443227"/>
            <a:ext cx="13176384" cy="905510"/>
          </a:xfrm>
          <a:prstGeom prst="rect">
            <a:avLst/>
          </a:prstGeom>
        </p:spPr>
        <p:txBody>
          <a:bodyPr anchor="t" rtlCol="false" tIns="0" lIns="0" bIns="0" rIns="0">
            <a:spAutoFit/>
          </a:bodyPr>
          <a:lstStyle/>
          <a:p>
            <a:pPr algn="ctr">
              <a:lnSpc>
                <a:spcPts val="3639"/>
              </a:lnSpc>
            </a:pPr>
            <a:r>
              <a:rPr lang="en-US" sz="2599">
                <a:solidFill>
                  <a:srgbClr val="F3F3F3"/>
                </a:solidFill>
                <a:latin typeface="TT Firs Neue"/>
                <a:ea typeface="TT Firs Neue"/>
                <a:cs typeface="TT Firs Neue"/>
                <a:sym typeface="TT Firs Neue"/>
              </a:rPr>
              <a:t>S</a:t>
            </a:r>
            <a:r>
              <a:rPr lang="en-US" sz="2599">
                <a:solidFill>
                  <a:srgbClr val="F3F3F3"/>
                </a:solidFill>
                <a:latin typeface="TT Firs Neue"/>
                <a:ea typeface="TT Firs Neue"/>
                <a:cs typeface="TT Firs Neue"/>
                <a:sym typeface="TT Firs Neue"/>
              </a:rPr>
              <a:t>tylized 3D assets designed for in-game currencies, boosts, and core gameplay elements, built to enhance clarity, usability, and overall game experience.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323847" cy="6930308"/>
          </a:xfrm>
          <a:custGeom>
            <a:avLst/>
            <a:gdLst/>
            <a:ahLst/>
            <a:cxnLst/>
            <a:rect r="r" b="b" t="t" l="l"/>
            <a:pathLst>
              <a:path h="6930308" w="7323847">
                <a:moveTo>
                  <a:pt x="0" y="0"/>
                </a:moveTo>
                <a:lnTo>
                  <a:pt x="7323847" y="0"/>
                </a:lnTo>
                <a:lnTo>
                  <a:pt x="7323847" y="6930308"/>
                </a:lnTo>
                <a:lnTo>
                  <a:pt x="0" y="6930308"/>
                </a:lnTo>
                <a:lnTo>
                  <a:pt x="0" y="0"/>
                </a:lnTo>
                <a:close/>
              </a:path>
            </a:pathLst>
          </a:custGeom>
          <a:blipFill>
            <a:blip r:embed="rId2"/>
            <a:stretch>
              <a:fillRect l="-95817" t="-76460" r="0" b="0"/>
            </a:stretch>
          </a:blipFill>
        </p:spPr>
      </p:sp>
      <p:sp>
        <p:nvSpPr>
          <p:cNvPr name="Freeform 3" id="3"/>
          <p:cNvSpPr/>
          <p:nvPr/>
        </p:nvSpPr>
        <p:spPr>
          <a:xfrm flipH="false" flipV="false" rot="0">
            <a:off x="5429099" y="0"/>
            <a:ext cx="12858901" cy="10313231"/>
          </a:xfrm>
          <a:custGeom>
            <a:avLst/>
            <a:gdLst/>
            <a:ahLst/>
            <a:cxnLst/>
            <a:rect r="r" b="b" t="t" l="l"/>
            <a:pathLst>
              <a:path h="10313231" w="12858901">
                <a:moveTo>
                  <a:pt x="0" y="0"/>
                </a:moveTo>
                <a:lnTo>
                  <a:pt x="12858901" y="0"/>
                </a:lnTo>
                <a:lnTo>
                  <a:pt x="12858901" y="10313231"/>
                </a:lnTo>
                <a:lnTo>
                  <a:pt x="0" y="10313231"/>
                </a:lnTo>
                <a:lnTo>
                  <a:pt x="0" y="0"/>
                </a:lnTo>
                <a:close/>
              </a:path>
            </a:pathLst>
          </a:custGeom>
          <a:blipFill>
            <a:blip r:embed="rId3"/>
            <a:stretch>
              <a:fillRect l="-16865" t="-148" r="-29441" b="0"/>
            </a:stretch>
          </a:blipFill>
        </p:spPr>
      </p:sp>
      <p:sp>
        <p:nvSpPr>
          <p:cNvPr name="TextBox 4" id="4"/>
          <p:cNvSpPr txBox="true"/>
          <p:nvPr/>
        </p:nvSpPr>
        <p:spPr>
          <a:xfrm rot="0">
            <a:off x="398206" y="5177518"/>
            <a:ext cx="4415470" cy="727076"/>
          </a:xfrm>
          <a:prstGeom prst="rect">
            <a:avLst/>
          </a:prstGeom>
        </p:spPr>
        <p:txBody>
          <a:bodyPr anchor="t" rtlCol="false" tIns="0" lIns="0" bIns="0" rIns="0">
            <a:spAutoFit/>
          </a:bodyPr>
          <a:lstStyle/>
          <a:p>
            <a:pPr algn="l">
              <a:lnSpc>
                <a:spcPts val="5000"/>
              </a:lnSpc>
            </a:pPr>
            <a:r>
              <a:rPr lang="en-US" sz="5000" spc="-275">
                <a:solidFill>
                  <a:srgbClr val="7F42FA"/>
                </a:solidFill>
                <a:latin typeface="Horizon"/>
                <a:ea typeface="Horizon"/>
                <a:cs typeface="Horizon"/>
                <a:sym typeface="Horizon"/>
              </a:rPr>
              <a:t>AYODHYA</a:t>
            </a:r>
          </a:p>
        </p:txBody>
      </p:sp>
      <p:sp>
        <p:nvSpPr>
          <p:cNvPr name="TextBox 5" id="5"/>
          <p:cNvSpPr txBox="true"/>
          <p:nvPr/>
        </p:nvSpPr>
        <p:spPr>
          <a:xfrm rot="0">
            <a:off x="398206" y="6415273"/>
            <a:ext cx="3263717" cy="2667953"/>
          </a:xfrm>
          <a:prstGeom prst="rect">
            <a:avLst/>
          </a:prstGeom>
        </p:spPr>
        <p:txBody>
          <a:bodyPr anchor="t" rtlCol="false" tIns="0" lIns="0" bIns="0" rIns="0">
            <a:spAutoFit/>
          </a:bodyPr>
          <a:lstStyle/>
          <a:p>
            <a:pPr algn="just">
              <a:lnSpc>
                <a:spcPts val="10627"/>
              </a:lnSpc>
            </a:pPr>
            <a:r>
              <a:rPr lang="en-US" sz="8175" spc="-449">
                <a:solidFill>
                  <a:srgbClr val="F3F3F3"/>
                </a:solidFill>
                <a:latin typeface="League Spartan"/>
                <a:ea typeface="League Spartan"/>
                <a:cs typeface="League Spartan"/>
                <a:sym typeface="League Spartan"/>
              </a:rPr>
              <a:t>Wega Labs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323847" cy="6930308"/>
          </a:xfrm>
          <a:custGeom>
            <a:avLst/>
            <a:gdLst/>
            <a:ahLst/>
            <a:cxnLst/>
            <a:rect r="r" b="b" t="t" l="l"/>
            <a:pathLst>
              <a:path h="6930308" w="7323847">
                <a:moveTo>
                  <a:pt x="0" y="0"/>
                </a:moveTo>
                <a:lnTo>
                  <a:pt x="7323847" y="0"/>
                </a:lnTo>
                <a:lnTo>
                  <a:pt x="7323847" y="6930308"/>
                </a:lnTo>
                <a:lnTo>
                  <a:pt x="0" y="6930308"/>
                </a:lnTo>
                <a:lnTo>
                  <a:pt x="0" y="0"/>
                </a:lnTo>
                <a:close/>
              </a:path>
            </a:pathLst>
          </a:custGeom>
          <a:blipFill>
            <a:blip r:embed="rId2"/>
            <a:stretch>
              <a:fillRect l="-95817" t="-76460" r="0" b="0"/>
            </a:stretch>
          </a:blipFill>
        </p:spPr>
      </p:sp>
      <p:sp>
        <p:nvSpPr>
          <p:cNvPr name="Freeform 3" id="3"/>
          <p:cNvSpPr/>
          <p:nvPr/>
        </p:nvSpPr>
        <p:spPr>
          <a:xfrm flipH="false" flipV="false" rot="0">
            <a:off x="14634857" y="6663517"/>
            <a:ext cx="3653143" cy="3623483"/>
          </a:xfrm>
          <a:custGeom>
            <a:avLst/>
            <a:gdLst/>
            <a:ahLst/>
            <a:cxnLst/>
            <a:rect r="r" b="b" t="t" l="l"/>
            <a:pathLst>
              <a:path h="3623483" w="3653143">
                <a:moveTo>
                  <a:pt x="0" y="0"/>
                </a:moveTo>
                <a:lnTo>
                  <a:pt x="3653143" y="0"/>
                </a:lnTo>
                <a:lnTo>
                  <a:pt x="3653143" y="3623483"/>
                </a:lnTo>
                <a:lnTo>
                  <a:pt x="0" y="3623483"/>
                </a:lnTo>
                <a:lnTo>
                  <a:pt x="0" y="0"/>
                </a:lnTo>
                <a:close/>
              </a:path>
            </a:pathLst>
          </a:custGeom>
          <a:blipFill>
            <a:blip r:embed="rId3"/>
            <a:stretch>
              <a:fillRect l="0" t="0" r="-100000" b="-71941"/>
            </a:stretch>
          </a:blipFill>
        </p:spPr>
      </p:sp>
      <p:sp>
        <p:nvSpPr>
          <p:cNvPr name="Freeform 4" id="4"/>
          <p:cNvSpPr/>
          <p:nvPr/>
        </p:nvSpPr>
        <p:spPr>
          <a:xfrm flipH="false" flipV="false" rot="0">
            <a:off x="1279551" y="2435890"/>
            <a:ext cx="15728899" cy="6822410"/>
          </a:xfrm>
          <a:custGeom>
            <a:avLst/>
            <a:gdLst/>
            <a:ahLst/>
            <a:cxnLst/>
            <a:rect r="r" b="b" t="t" l="l"/>
            <a:pathLst>
              <a:path h="6822410" w="15728899">
                <a:moveTo>
                  <a:pt x="0" y="0"/>
                </a:moveTo>
                <a:lnTo>
                  <a:pt x="15728898" y="0"/>
                </a:lnTo>
                <a:lnTo>
                  <a:pt x="15728898" y="6822410"/>
                </a:lnTo>
                <a:lnTo>
                  <a:pt x="0" y="6822410"/>
                </a:lnTo>
                <a:lnTo>
                  <a:pt x="0" y="0"/>
                </a:lnTo>
                <a:close/>
              </a:path>
            </a:pathLst>
          </a:custGeom>
          <a:blipFill>
            <a:blip r:embed="rId4"/>
            <a:stretch>
              <a:fillRect l="0" t="0" r="0" b="0"/>
            </a:stretch>
          </a:blipFill>
        </p:spPr>
      </p:sp>
      <p:sp>
        <p:nvSpPr>
          <p:cNvPr name="TextBox 5" id="5"/>
          <p:cNvSpPr txBox="true"/>
          <p:nvPr/>
        </p:nvSpPr>
        <p:spPr>
          <a:xfrm rot="0">
            <a:off x="5418911" y="729215"/>
            <a:ext cx="7450178" cy="980120"/>
          </a:xfrm>
          <a:prstGeom prst="rect">
            <a:avLst/>
          </a:prstGeom>
        </p:spPr>
        <p:txBody>
          <a:bodyPr anchor="t" rtlCol="false" tIns="0" lIns="0" bIns="0" rIns="0">
            <a:spAutoFit/>
          </a:bodyPr>
          <a:lstStyle/>
          <a:p>
            <a:pPr algn="ctr">
              <a:lnSpc>
                <a:spcPts val="7897"/>
              </a:lnSpc>
            </a:pPr>
            <a:r>
              <a:rPr lang="en-US" sz="6075" spc="-334">
                <a:solidFill>
                  <a:srgbClr val="F3F3F3"/>
                </a:solidFill>
                <a:latin typeface="League Spartan"/>
                <a:ea typeface="League Spartan"/>
                <a:cs typeface="League Spartan"/>
                <a:sym typeface="League Spartan"/>
              </a:rPr>
              <a:t>3D ENVIRONMENTS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TextBox 2" id="2"/>
          <p:cNvSpPr txBox="true"/>
          <p:nvPr/>
        </p:nvSpPr>
        <p:spPr>
          <a:xfrm rot="0">
            <a:off x="4232741" y="3668030"/>
            <a:ext cx="9822518" cy="1068070"/>
          </a:xfrm>
          <a:prstGeom prst="rect">
            <a:avLst/>
          </a:prstGeom>
        </p:spPr>
        <p:txBody>
          <a:bodyPr anchor="t" rtlCol="false" tIns="0" lIns="0" bIns="0" rIns="0">
            <a:spAutoFit/>
          </a:bodyPr>
          <a:lstStyle/>
          <a:p>
            <a:pPr algn="ctr">
              <a:lnSpc>
                <a:spcPts val="6800"/>
              </a:lnSpc>
            </a:pPr>
            <a:r>
              <a:rPr lang="en-US" sz="6800" spc="-374">
                <a:solidFill>
                  <a:srgbClr val="7F42FA"/>
                </a:solidFill>
                <a:latin typeface="Heading Now 71-78"/>
                <a:ea typeface="Heading Now 71-78"/>
                <a:cs typeface="Heading Now 71-78"/>
                <a:sym typeface="Heading Now 71-78"/>
              </a:rPr>
              <a:t>Thank you so much</a:t>
            </a:r>
          </a:p>
        </p:txBody>
      </p:sp>
      <p:grpSp>
        <p:nvGrpSpPr>
          <p:cNvPr name="Group 3" id="3"/>
          <p:cNvGrpSpPr/>
          <p:nvPr/>
        </p:nvGrpSpPr>
        <p:grpSpPr>
          <a:xfrm rot="0">
            <a:off x="4589525" y="5143500"/>
            <a:ext cx="4317673" cy="855133"/>
            <a:chOff x="0" y="0"/>
            <a:chExt cx="5756898" cy="1140177"/>
          </a:xfrm>
        </p:grpSpPr>
        <p:grpSp>
          <p:nvGrpSpPr>
            <p:cNvPr name="Group 4" id="4"/>
            <p:cNvGrpSpPr/>
            <p:nvPr/>
          </p:nvGrpSpPr>
          <p:grpSpPr>
            <a:xfrm rot="0">
              <a:off x="0" y="0"/>
              <a:ext cx="5756898" cy="1140177"/>
              <a:chOff x="0" y="0"/>
              <a:chExt cx="1137165" cy="225220"/>
            </a:xfrm>
          </p:grpSpPr>
          <p:sp>
            <p:nvSpPr>
              <p:cNvPr name="Freeform 5" id="5"/>
              <p:cNvSpPr/>
              <p:nvPr/>
            </p:nvSpPr>
            <p:spPr>
              <a:xfrm flipH="false" flipV="false" rot="0">
                <a:off x="0" y="0"/>
                <a:ext cx="1137165" cy="225220"/>
              </a:xfrm>
              <a:custGeom>
                <a:avLst/>
                <a:gdLst/>
                <a:ahLst/>
                <a:cxnLst/>
                <a:rect r="r" b="b" t="t" l="l"/>
                <a:pathLst>
                  <a:path h="225220" w="1137165">
                    <a:moveTo>
                      <a:pt x="91447" y="0"/>
                    </a:moveTo>
                    <a:lnTo>
                      <a:pt x="1045718" y="0"/>
                    </a:lnTo>
                    <a:cubicBezTo>
                      <a:pt x="1069971" y="0"/>
                      <a:pt x="1093231" y="9635"/>
                      <a:pt x="1110381" y="26784"/>
                    </a:cubicBezTo>
                    <a:cubicBezTo>
                      <a:pt x="1127530" y="43934"/>
                      <a:pt x="1137165" y="67194"/>
                      <a:pt x="1137165" y="91447"/>
                    </a:cubicBezTo>
                    <a:lnTo>
                      <a:pt x="1137165" y="133773"/>
                    </a:lnTo>
                    <a:cubicBezTo>
                      <a:pt x="1137165" y="158027"/>
                      <a:pt x="1127530" y="181286"/>
                      <a:pt x="1110381" y="198436"/>
                    </a:cubicBezTo>
                    <a:cubicBezTo>
                      <a:pt x="1093231" y="215586"/>
                      <a:pt x="1069971" y="225220"/>
                      <a:pt x="1045718" y="225220"/>
                    </a:cubicBezTo>
                    <a:lnTo>
                      <a:pt x="91447" y="225220"/>
                    </a:lnTo>
                    <a:cubicBezTo>
                      <a:pt x="67194" y="225220"/>
                      <a:pt x="43934" y="215586"/>
                      <a:pt x="26784" y="198436"/>
                    </a:cubicBezTo>
                    <a:cubicBezTo>
                      <a:pt x="9635" y="181286"/>
                      <a:pt x="0" y="158027"/>
                      <a:pt x="0" y="133773"/>
                    </a:cubicBezTo>
                    <a:lnTo>
                      <a:pt x="0" y="91447"/>
                    </a:lnTo>
                    <a:cubicBezTo>
                      <a:pt x="0" y="67194"/>
                      <a:pt x="9635" y="43934"/>
                      <a:pt x="26784" y="26784"/>
                    </a:cubicBezTo>
                    <a:cubicBezTo>
                      <a:pt x="43934" y="9635"/>
                      <a:pt x="67194" y="0"/>
                      <a:pt x="91447" y="0"/>
                    </a:cubicBezTo>
                    <a:close/>
                  </a:path>
                </a:pathLst>
              </a:custGeom>
              <a:solidFill>
                <a:srgbClr val="F3F3F3"/>
              </a:solidFill>
            </p:spPr>
          </p:sp>
          <p:sp>
            <p:nvSpPr>
              <p:cNvPr name="TextBox 6" id="6"/>
              <p:cNvSpPr txBox="true"/>
              <p:nvPr/>
            </p:nvSpPr>
            <p:spPr>
              <a:xfrm>
                <a:off x="0" y="-66675"/>
                <a:ext cx="1137165" cy="291895"/>
              </a:xfrm>
              <a:prstGeom prst="rect">
                <a:avLst/>
              </a:prstGeom>
            </p:spPr>
            <p:txBody>
              <a:bodyPr anchor="ctr" rtlCol="false" tIns="50800" lIns="50800" bIns="50800" rIns="50800"/>
              <a:lstStyle/>
              <a:p>
                <a:pPr algn="ctr">
                  <a:lnSpc>
                    <a:spcPts val="3355"/>
                  </a:lnSpc>
                </a:pPr>
              </a:p>
            </p:txBody>
          </p:sp>
        </p:grpSp>
        <p:sp>
          <p:nvSpPr>
            <p:cNvPr name="TextBox 7" id="7"/>
            <p:cNvSpPr txBox="true"/>
            <p:nvPr/>
          </p:nvSpPr>
          <p:spPr>
            <a:xfrm rot="0">
              <a:off x="602545" y="264594"/>
              <a:ext cx="4551808" cy="544314"/>
            </a:xfrm>
            <a:prstGeom prst="rect">
              <a:avLst/>
            </a:prstGeom>
          </p:spPr>
          <p:txBody>
            <a:bodyPr anchor="t" rtlCol="false" tIns="0" lIns="0" bIns="0" rIns="0">
              <a:spAutoFit/>
            </a:bodyPr>
            <a:lstStyle/>
            <a:p>
              <a:pPr algn="l" marL="0" indent="0" lvl="1">
                <a:lnSpc>
                  <a:spcPts val="3355"/>
                </a:lnSpc>
                <a:spcBef>
                  <a:spcPct val="0"/>
                </a:spcBef>
              </a:pPr>
              <a:r>
                <a:rPr lang="en-US" b="true" sz="2396">
                  <a:solidFill>
                    <a:srgbClr val="231F20"/>
                  </a:solidFill>
                  <a:latin typeface="Poppins Medium"/>
                  <a:ea typeface="Poppins Medium"/>
                  <a:cs typeface="Poppins Medium"/>
                  <a:sym typeface="Poppins Medium"/>
                </a:rPr>
                <a:t>rb121202@gmail.com</a:t>
              </a:r>
            </a:p>
          </p:txBody>
        </p:sp>
      </p:grpSp>
      <p:grpSp>
        <p:nvGrpSpPr>
          <p:cNvPr name="Group 8" id="8"/>
          <p:cNvGrpSpPr/>
          <p:nvPr/>
        </p:nvGrpSpPr>
        <p:grpSpPr>
          <a:xfrm rot="0">
            <a:off x="10223949" y="5143500"/>
            <a:ext cx="3484051" cy="855133"/>
            <a:chOff x="0" y="0"/>
            <a:chExt cx="4645401" cy="1140177"/>
          </a:xfrm>
        </p:grpSpPr>
        <p:grpSp>
          <p:nvGrpSpPr>
            <p:cNvPr name="Group 9" id="9"/>
            <p:cNvGrpSpPr/>
            <p:nvPr/>
          </p:nvGrpSpPr>
          <p:grpSpPr>
            <a:xfrm rot="0">
              <a:off x="0" y="0"/>
              <a:ext cx="4645401" cy="1140177"/>
              <a:chOff x="0" y="0"/>
              <a:chExt cx="917610" cy="225220"/>
            </a:xfrm>
          </p:grpSpPr>
          <p:sp>
            <p:nvSpPr>
              <p:cNvPr name="Freeform 10" id="10"/>
              <p:cNvSpPr/>
              <p:nvPr/>
            </p:nvSpPr>
            <p:spPr>
              <a:xfrm flipH="false" flipV="false" rot="0">
                <a:off x="0" y="0"/>
                <a:ext cx="917610" cy="225220"/>
              </a:xfrm>
              <a:custGeom>
                <a:avLst/>
                <a:gdLst/>
                <a:ahLst/>
                <a:cxnLst/>
                <a:rect r="r" b="b" t="t" l="l"/>
                <a:pathLst>
                  <a:path h="225220" w="917610">
                    <a:moveTo>
                      <a:pt x="112610" y="0"/>
                    </a:moveTo>
                    <a:lnTo>
                      <a:pt x="805000" y="0"/>
                    </a:lnTo>
                    <a:cubicBezTo>
                      <a:pt x="867193" y="0"/>
                      <a:pt x="917610" y="50417"/>
                      <a:pt x="917610" y="112610"/>
                    </a:cubicBezTo>
                    <a:lnTo>
                      <a:pt x="917610" y="112610"/>
                    </a:lnTo>
                    <a:cubicBezTo>
                      <a:pt x="917610" y="174803"/>
                      <a:pt x="867193" y="225220"/>
                      <a:pt x="805000" y="225220"/>
                    </a:cubicBezTo>
                    <a:lnTo>
                      <a:pt x="112610" y="225220"/>
                    </a:lnTo>
                    <a:cubicBezTo>
                      <a:pt x="50417" y="225220"/>
                      <a:pt x="0" y="174803"/>
                      <a:pt x="0" y="112610"/>
                    </a:cubicBezTo>
                    <a:lnTo>
                      <a:pt x="0" y="112610"/>
                    </a:lnTo>
                    <a:cubicBezTo>
                      <a:pt x="0" y="50417"/>
                      <a:pt x="50417" y="0"/>
                      <a:pt x="112610" y="0"/>
                    </a:cubicBezTo>
                    <a:close/>
                  </a:path>
                </a:pathLst>
              </a:custGeom>
              <a:solidFill>
                <a:srgbClr val="F3F3F3"/>
              </a:solidFill>
            </p:spPr>
          </p:sp>
          <p:sp>
            <p:nvSpPr>
              <p:cNvPr name="TextBox 11" id="11"/>
              <p:cNvSpPr txBox="true"/>
              <p:nvPr/>
            </p:nvSpPr>
            <p:spPr>
              <a:xfrm>
                <a:off x="0" y="-66675"/>
                <a:ext cx="917610" cy="291895"/>
              </a:xfrm>
              <a:prstGeom prst="rect">
                <a:avLst/>
              </a:prstGeom>
            </p:spPr>
            <p:txBody>
              <a:bodyPr anchor="ctr" rtlCol="false" tIns="50800" lIns="50800" bIns="50800" rIns="50800"/>
              <a:lstStyle/>
              <a:p>
                <a:pPr algn="ctr">
                  <a:lnSpc>
                    <a:spcPts val="3355"/>
                  </a:lnSpc>
                </a:pPr>
              </a:p>
            </p:txBody>
          </p:sp>
        </p:grpSp>
        <p:sp>
          <p:nvSpPr>
            <p:cNvPr name="TextBox 12" id="12"/>
            <p:cNvSpPr txBox="true"/>
            <p:nvPr/>
          </p:nvSpPr>
          <p:spPr>
            <a:xfrm rot="0">
              <a:off x="594946" y="264594"/>
              <a:ext cx="3455509" cy="544314"/>
            </a:xfrm>
            <a:prstGeom prst="rect">
              <a:avLst/>
            </a:prstGeom>
          </p:spPr>
          <p:txBody>
            <a:bodyPr anchor="t" rtlCol="false" tIns="0" lIns="0" bIns="0" rIns="0">
              <a:spAutoFit/>
            </a:bodyPr>
            <a:lstStyle/>
            <a:p>
              <a:pPr algn="l" marL="0" indent="0" lvl="1">
                <a:lnSpc>
                  <a:spcPts val="3355"/>
                </a:lnSpc>
                <a:spcBef>
                  <a:spcPct val="0"/>
                </a:spcBef>
              </a:pPr>
              <a:r>
                <a:rPr lang="en-US" b="true" sz="2396">
                  <a:solidFill>
                    <a:srgbClr val="231F20"/>
                  </a:solidFill>
                  <a:latin typeface="Poppins Medium"/>
                  <a:ea typeface="Poppins Medium"/>
                  <a:cs typeface="Poppins Medium"/>
                  <a:sym typeface="Poppins Medium"/>
                </a:rPr>
                <a:t>+91-8624802918</a:t>
              </a:r>
            </a:p>
          </p:txBody>
        </p:sp>
      </p:grpSp>
      <p:grpSp>
        <p:nvGrpSpPr>
          <p:cNvPr name="Group 13" id="13"/>
          <p:cNvGrpSpPr/>
          <p:nvPr/>
        </p:nvGrpSpPr>
        <p:grpSpPr>
          <a:xfrm rot="0">
            <a:off x="5863349" y="6398925"/>
            <a:ext cx="6871510" cy="855133"/>
            <a:chOff x="0" y="0"/>
            <a:chExt cx="9162014" cy="1140177"/>
          </a:xfrm>
        </p:grpSpPr>
        <p:grpSp>
          <p:nvGrpSpPr>
            <p:cNvPr name="Group 14" id="14"/>
            <p:cNvGrpSpPr/>
            <p:nvPr/>
          </p:nvGrpSpPr>
          <p:grpSpPr>
            <a:xfrm rot="0">
              <a:off x="0" y="0"/>
              <a:ext cx="9162014" cy="1140177"/>
              <a:chOff x="0" y="0"/>
              <a:chExt cx="1809781" cy="225220"/>
            </a:xfrm>
          </p:grpSpPr>
          <p:sp>
            <p:nvSpPr>
              <p:cNvPr name="Freeform 15" id="15"/>
              <p:cNvSpPr/>
              <p:nvPr/>
            </p:nvSpPr>
            <p:spPr>
              <a:xfrm flipH="false" flipV="false" rot="0">
                <a:off x="0" y="0"/>
                <a:ext cx="1809781" cy="225220"/>
              </a:xfrm>
              <a:custGeom>
                <a:avLst/>
                <a:gdLst/>
                <a:ahLst/>
                <a:cxnLst/>
                <a:rect r="r" b="b" t="t" l="l"/>
                <a:pathLst>
                  <a:path h="225220" w="1809781">
                    <a:moveTo>
                      <a:pt x="57460" y="0"/>
                    </a:moveTo>
                    <a:lnTo>
                      <a:pt x="1752321" y="0"/>
                    </a:lnTo>
                    <a:cubicBezTo>
                      <a:pt x="1784055" y="0"/>
                      <a:pt x="1809781" y="25726"/>
                      <a:pt x="1809781" y="57460"/>
                    </a:cubicBezTo>
                    <a:lnTo>
                      <a:pt x="1809781" y="167760"/>
                    </a:lnTo>
                    <a:cubicBezTo>
                      <a:pt x="1809781" y="199494"/>
                      <a:pt x="1784055" y="225220"/>
                      <a:pt x="1752321" y="225220"/>
                    </a:cubicBezTo>
                    <a:lnTo>
                      <a:pt x="57460" y="225220"/>
                    </a:lnTo>
                    <a:cubicBezTo>
                      <a:pt x="25726" y="225220"/>
                      <a:pt x="0" y="199494"/>
                      <a:pt x="0" y="167760"/>
                    </a:cubicBezTo>
                    <a:lnTo>
                      <a:pt x="0" y="57460"/>
                    </a:lnTo>
                    <a:cubicBezTo>
                      <a:pt x="0" y="25726"/>
                      <a:pt x="25726" y="0"/>
                      <a:pt x="57460" y="0"/>
                    </a:cubicBezTo>
                    <a:close/>
                  </a:path>
                </a:pathLst>
              </a:custGeom>
              <a:solidFill>
                <a:srgbClr val="F3F3F3"/>
              </a:solidFill>
            </p:spPr>
          </p:sp>
          <p:sp>
            <p:nvSpPr>
              <p:cNvPr name="TextBox 16" id="16"/>
              <p:cNvSpPr txBox="true"/>
              <p:nvPr/>
            </p:nvSpPr>
            <p:spPr>
              <a:xfrm>
                <a:off x="0" y="-66675"/>
                <a:ext cx="1809781" cy="291895"/>
              </a:xfrm>
              <a:prstGeom prst="rect">
                <a:avLst/>
              </a:prstGeom>
            </p:spPr>
            <p:txBody>
              <a:bodyPr anchor="ctr" rtlCol="false" tIns="50800" lIns="50800" bIns="50800" rIns="50800"/>
              <a:lstStyle/>
              <a:p>
                <a:pPr algn="ctr">
                  <a:lnSpc>
                    <a:spcPts val="3355"/>
                  </a:lnSpc>
                </a:pPr>
              </a:p>
            </p:txBody>
          </p:sp>
        </p:grpSp>
        <p:sp>
          <p:nvSpPr>
            <p:cNvPr name="TextBox 17" id="17"/>
            <p:cNvSpPr txBox="true"/>
            <p:nvPr/>
          </p:nvSpPr>
          <p:spPr>
            <a:xfrm rot="0">
              <a:off x="655036" y="264594"/>
              <a:ext cx="8078484" cy="544314"/>
            </a:xfrm>
            <a:prstGeom prst="rect">
              <a:avLst/>
            </a:prstGeom>
          </p:spPr>
          <p:txBody>
            <a:bodyPr anchor="t" rtlCol="false" tIns="0" lIns="0" bIns="0" rIns="0">
              <a:spAutoFit/>
            </a:bodyPr>
            <a:lstStyle/>
            <a:p>
              <a:pPr algn="l" marL="0" indent="0" lvl="1">
                <a:lnSpc>
                  <a:spcPts val="3355"/>
                </a:lnSpc>
                <a:spcBef>
                  <a:spcPct val="0"/>
                </a:spcBef>
              </a:pPr>
              <a:r>
                <a:rPr lang="en-US" b="true" sz="2396">
                  <a:solidFill>
                    <a:srgbClr val="231F20"/>
                  </a:solidFill>
                  <a:latin typeface="Poppins Medium"/>
                  <a:ea typeface="Poppins Medium"/>
                  <a:cs typeface="Poppins Medium"/>
                  <a:sym typeface="Poppins Medium"/>
                </a:rPr>
                <a:t>www.linkedin.com/in/suman-biswass</a:t>
              </a:r>
            </a:p>
          </p:txBody>
        </p:sp>
      </p:grpSp>
      <p:sp>
        <p:nvSpPr>
          <p:cNvPr name="Freeform 18" id="18"/>
          <p:cNvSpPr/>
          <p:nvPr/>
        </p:nvSpPr>
        <p:spPr>
          <a:xfrm flipH="false" flipV="false" rot="0">
            <a:off x="0" y="0"/>
            <a:ext cx="7323847" cy="6930308"/>
          </a:xfrm>
          <a:custGeom>
            <a:avLst/>
            <a:gdLst/>
            <a:ahLst/>
            <a:cxnLst/>
            <a:rect r="r" b="b" t="t" l="l"/>
            <a:pathLst>
              <a:path h="6930308" w="7323847">
                <a:moveTo>
                  <a:pt x="0" y="0"/>
                </a:moveTo>
                <a:lnTo>
                  <a:pt x="7323847" y="0"/>
                </a:lnTo>
                <a:lnTo>
                  <a:pt x="7323847" y="6930308"/>
                </a:lnTo>
                <a:lnTo>
                  <a:pt x="0" y="6930308"/>
                </a:lnTo>
                <a:lnTo>
                  <a:pt x="0" y="0"/>
                </a:lnTo>
                <a:close/>
              </a:path>
            </a:pathLst>
          </a:custGeom>
          <a:blipFill>
            <a:blip r:embed="rId2"/>
            <a:stretch>
              <a:fillRect l="-95817" t="-76460" r="0" b="0"/>
            </a:stretch>
          </a:blipFill>
        </p:spPr>
      </p:sp>
      <p:sp>
        <p:nvSpPr>
          <p:cNvPr name="Freeform 19" id="19"/>
          <p:cNvSpPr/>
          <p:nvPr/>
        </p:nvSpPr>
        <p:spPr>
          <a:xfrm flipH="false" flipV="false" rot="0">
            <a:off x="12172463" y="4221115"/>
            <a:ext cx="6115537" cy="6065885"/>
          </a:xfrm>
          <a:custGeom>
            <a:avLst/>
            <a:gdLst/>
            <a:ahLst/>
            <a:cxnLst/>
            <a:rect r="r" b="b" t="t" l="l"/>
            <a:pathLst>
              <a:path h="6065885" w="6115537">
                <a:moveTo>
                  <a:pt x="0" y="0"/>
                </a:moveTo>
                <a:lnTo>
                  <a:pt x="6115537" y="0"/>
                </a:lnTo>
                <a:lnTo>
                  <a:pt x="6115537" y="6065885"/>
                </a:lnTo>
                <a:lnTo>
                  <a:pt x="0" y="6065885"/>
                </a:lnTo>
                <a:lnTo>
                  <a:pt x="0" y="0"/>
                </a:lnTo>
                <a:close/>
              </a:path>
            </a:pathLst>
          </a:custGeom>
          <a:blipFill>
            <a:blip r:embed="rId3"/>
            <a:stretch>
              <a:fillRect l="0" t="0" r="-100000" b="-7194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7829655" y="1296338"/>
            <a:ext cx="10458345" cy="8990662"/>
          </a:xfrm>
          <a:custGeom>
            <a:avLst/>
            <a:gdLst/>
            <a:ahLst/>
            <a:cxnLst/>
            <a:rect r="r" b="b" t="t" l="l"/>
            <a:pathLst>
              <a:path h="8990662" w="10458345">
                <a:moveTo>
                  <a:pt x="0" y="0"/>
                </a:moveTo>
                <a:lnTo>
                  <a:pt x="10458345" y="0"/>
                </a:lnTo>
                <a:lnTo>
                  <a:pt x="10458345" y="8990662"/>
                </a:lnTo>
                <a:lnTo>
                  <a:pt x="0" y="8990662"/>
                </a:lnTo>
                <a:lnTo>
                  <a:pt x="0" y="0"/>
                </a:lnTo>
                <a:close/>
              </a:path>
            </a:pathLst>
          </a:custGeom>
          <a:blipFill>
            <a:blip r:embed="rId2"/>
            <a:stretch>
              <a:fillRect l="0" t="0" r="-37128" b="-36021"/>
            </a:stretch>
          </a:blipFill>
        </p:spPr>
      </p:sp>
      <p:grpSp>
        <p:nvGrpSpPr>
          <p:cNvPr name="Group 3" id="3"/>
          <p:cNvGrpSpPr/>
          <p:nvPr/>
        </p:nvGrpSpPr>
        <p:grpSpPr>
          <a:xfrm rot="0">
            <a:off x="10975977" y="3055789"/>
            <a:ext cx="6283323" cy="6202511"/>
            <a:chOff x="0" y="0"/>
            <a:chExt cx="1637768" cy="1616704"/>
          </a:xfrm>
        </p:grpSpPr>
        <p:sp>
          <p:nvSpPr>
            <p:cNvPr name="Freeform 4" id="4"/>
            <p:cNvSpPr/>
            <p:nvPr/>
          </p:nvSpPr>
          <p:spPr>
            <a:xfrm flipH="false" flipV="false" rot="0">
              <a:off x="0" y="0"/>
              <a:ext cx="1637770" cy="1616704"/>
            </a:xfrm>
            <a:custGeom>
              <a:avLst/>
              <a:gdLst/>
              <a:ahLst/>
              <a:cxnLst/>
              <a:rect r="r" b="b" t="t" l="l"/>
              <a:pathLst>
                <a:path h="1616704" w="1637770">
                  <a:moveTo>
                    <a:pt x="1290811" y="0"/>
                  </a:moveTo>
                  <a:lnTo>
                    <a:pt x="148415" y="0"/>
                  </a:lnTo>
                  <a:cubicBezTo>
                    <a:pt x="66448" y="0"/>
                    <a:pt x="0" y="66448"/>
                    <a:pt x="0" y="148415"/>
                  </a:cubicBezTo>
                  <a:lnTo>
                    <a:pt x="0" y="1337311"/>
                  </a:lnTo>
                  <a:cubicBezTo>
                    <a:pt x="0" y="1373822"/>
                    <a:pt x="13458" y="1409052"/>
                    <a:pt x="37800" y="1436263"/>
                  </a:cubicBezTo>
                  <a:lnTo>
                    <a:pt x="154967" y="1567240"/>
                  </a:lnTo>
                  <a:cubicBezTo>
                    <a:pt x="183122" y="1598715"/>
                    <a:pt x="223353" y="1616705"/>
                    <a:pt x="265584" y="1616704"/>
                  </a:cubicBezTo>
                  <a:lnTo>
                    <a:pt x="1489354" y="1616704"/>
                  </a:lnTo>
                  <a:cubicBezTo>
                    <a:pt x="1528716" y="1616704"/>
                    <a:pt x="1566467" y="1601068"/>
                    <a:pt x="1594300" y="1573234"/>
                  </a:cubicBezTo>
                  <a:cubicBezTo>
                    <a:pt x="1622134" y="1545401"/>
                    <a:pt x="1637770" y="1507651"/>
                    <a:pt x="1637770" y="1468289"/>
                  </a:cubicBezTo>
                  <a:lnTo>
                    <a:pt x="1637770" y="366141"/>
                  </a:lnTo>
                  <a:cubicBezTo>
                    <a:pt x="1637771" y="329143"/>
                    <a:pt x="1623951" y="293478"/>
                    <a:pt x="1599021" y="266140"/>
                  </a:cubicBezTo>
                  <a:lnTo>
                    <a:pt x="1400478" y="48414"/>
                  </a:lnTo>
                  <a:cubicBezTo>
                    <a:pt x="1372356" y="17574"/>
                    <a:pt x="1332548" y="0"/>
                    <a:pt x="1290811" y="0"/>
                  </a:cubicBezTo>
                  <a:close/>
                </a:path>
              </a:pathLst>
            </a:custGeom>
            <a:blipFill>
              <a:blip r:embed="rId3"/>
              <a:stretch>
                <a:fillRect l="0" t="-651" r="0" b="-651"/>
              </a:stretch>
            </a:blipFill>
          </p:spPr>
        </p:sp>
      </p:grpSp>
      <p:sp>
        <p:nvSpPr>
          <p:cNvPr name="Freeform 5" id="5"/>
          <p:cNvSpPr/>
          <p:nvPr/>
        </p:nvSpPr>
        <p:spPr>
          <a:xfrm flipH="false" flipV="false" rot="0">
            <a:off x="11771683" y="1557794"/>
            <a:ext cx="744097" cy="744097"/>
          </a:xfrm>
          <a:custGeom>
            <a:avLst/>
            <a:gdLst/>
            <a:ahLst/>
            <a:cxnLst/>
            <a:rect r="r" b="b" t="t" l="l"/>
            <a:pathLst>
              <a:path h="744097" w="744097">
                <a:moveTo>
                  <a:pt x="0" y="0"/>
                </a:moveTo>
                <a:lnTo>
                  <a:pt x="744097" y="0"/>
                </a:lnTo>
                <a:lnTo>
                  <a:pt x="744097" y="744096"/>
                </a:lnTo>
                <a:lnTo>
                  <a:pt x="0" y="744096"/>
                </a:lnTo>
                <a:lnTo>
                  <a:pt x="0" y="0"/>
                </a:lnTo>
                <a:close/>
              </a:path>
            </a:pathLst>
          </a:custGeom>
          <a:blipFill>
            <a:blip r:embed="rId4"/>
            <a:stretch>
              <a:fillRect l="0" t="0" r="0" b="0"/>
            </a:stretch>
          </a:blipFill>
        </p:spPr>
      </p:sp>
      <p:sp>
        <p:nvSpPr>
          <p:cNvPr name="Freeform 6" id="6"/>
          <p:cNvSpPr/>
          <p:nvPr/>
        </p:nvSpPr>
        <p:spPr>
          <a:xfrm flipH="false" flipV="false" rot="0">
            <a:off x="12689662" y="1585469"/>
            <a:ext cx="738728" cy="738728"/>
          </a:xfrm>
          <a:custGeom>
            <a:avLst/>
            <a:gdLst/>
            <a:ahLst/>
            <a:cxnLst/>
            <a:rect r="r" b="b" t="t" l="l"/>
            <a:pathLst>
              <a:path h="738728" w="738728">
                <a:moveTo>
                  <a:pt x="0" y="0"/>
                </a:moveTo>
                <a:lnTo>
                  <a:pt x="738728" y="0"/>
                </a:lnTo>
                <a:lnTo>
                  <a:pt x="738728" y="738728"/>
                </a:lnTo>
                <a:lnTo>
                  <a:pt x="0" y="738728"/>
                </a:lnTo>
                <a:lnTo>
                  <a:pt x="0" y="0"/>
                </a:lnTo>
                <a:close/>
              </a:path>
            </a:pathLst>
          </a:custGeom>
          <a:blipFill>
            <a:blip r:embed="rId5"/>
            <a:stretch>
              <a:fillRect l="0" t="0" r="0" b="0"/>
            </a:stretch>
          </a:blipFill>
        </p:spPr>
      </p:sp>
      <p:sp>
        <p:nvSpPr>
          <p:cNvPr name="Freeform 7" id="7"/>
          <p:cNvSpPr/>
          <p:nvPr/>
        </p:nvSpPr>
        <p:spPr>
          <a:xfrm flipH="false" flipV="false" rot="0">
            <a:off x="10830742" y="1585469"/>
            <a:ext cx="738728" cy="738728"/>
          </a:xfrm>
          <a:custGeom>
            <a:avLst/>
            <a:gdLst/>
            <a:ahLst/>
            <a:cxnLst/>
            <a:rect r="r" b="b" t="t" l="l"/>
            <a:pathLst>
              <a:path h="738728" w="738728">
                <a:moveTo>
                  <a:pt x="0" y="0"/>
                </a:moveTo>
                <a:lnTo>
                  <a:pt x="738728" y="0"/>
                </a:lnTo>
                <a:lnTo>
                  <a:pt x="738728" y="738728"/>
                </a:lnTo>
                <a:lnTo>
                  <a:pt x="0" y="738728"/>
                </a:lnTo>
                <a:lnTo>
                  <a:pt x="0" y="0"/>
                </a:lnTo>
                <a:close/>
              </a:path>
            </a:pathLst>
          </a:custGeom>
          <a:blipFill>
            <a:blip r:embed="rId6"/>
            <a:stretch>
              <a:fillRect l="0" t="0" r="0" b="0"/>
            </a:stretch>
          </a:blipFill>
        </p:spPr>
      </p:sp>
      <p:sp>
        <p:nvSpPr>
          <p:cNvPr name="Freeform 8" id="8"/>
          <p:cNvSpPr/>
          <p:nvPr/>
        </p:nvSpPr>
        <p:spPr>
          <a:xfrm flipH="false" flipV="false" rot="0">
            <a:off x="13678070" y="1583387"/>
            <a:ext cx="719594" cy="740810"/>
          </a:xfrm>
          <a:custGeom>
            <a:avLst/>
            <a:gdLst/>
            <a:ahLst/>
            <a:cxnLst/>
            <a:rect r="r" b="b" t="t" l="l"/>
            <a:pathLst>
              <a:path h="740810" w="719594">
                <a:moveTo>
                  <a:pt x="0" y="0"/>
                </a:moveTo>
                <a:lnTo>
                  <a:pt x="719594" y="0"/>
                </a:lnTo>
                <a:lnTo>
                  <a:pt x="719594" y="740810"/>
                </a:lnTo>
                <a:lnTo>
                  <a:pt x="0" y="740810"/>
                </a:lnTo>
                <a:lnTo>
                  <a:pt x="0" y="0"/>
                </a:lnTo>
                <a:close/>
              </a:path>
            </a:pathLst>
          </a:custGeom>
          <a:blipFill>
            <a:blip r:embed="rId7"/>
            <a:stretch>
              <a:fillRect l="-31013" t="-27260" r="-28969" b="-28140"/>
            </a:stretch>
          </a:blipFill>
        </p:spPr>
      </p:sp>
      <p:sp>
        <p:nvSpPr>
          <p:cNvPr name="TextBox 9" id="9"/>
          <p:cNvSpPr txBox="true"/>
          <p:nvPr/>
        </p:nvSpPr>
        <p:spPr>
          <a:xfrm rot="0">
            <a:off x="1459368" y="2677298"/>
            <a:ext cx="6278221" cy="1068070"/>
          </a:xfrm>
          <a:prstGeom prst="rect">
            <a:avLst/>
          </a:prstGeom>
        </p:spPr>
        <p:txBody>
          <a:bodyPr anchor="t" rtlCol="false" tIns="0" lIns="0" bIns="0" rIns="0">
            <a:spAutoFit/>
          </a:bodyPr>
          <a:lstStyle/>
          <a:p>
            <a:pPr algn="l">
              <a:lnSpc>
                <a:spcPts val="6800"/>
              </a:lnSpc>
            </a:pPr>
            <a:r>
              <a:rPr lang="en-US" sz="6800" spc="-374">
                <a:solidFill>
                  <a:srgbClr val="7F42FA"/>
                </a:solidFill>
                <a:latin typeface="Heading Now 71-78"/>
                <a:ea typeface="Heading Now 71-78"/>
                <a:cs typeface="Heading Now 71-78"/>
                <a:sym typeface="Heading Now 71-78"/>
              </a:rPr>
              <a:t>Introduction</a:t>
            </a:r>
          </a:p>
        </p:txBody>
      </p:sp>
      <p:sp>
        <p:nvSpPr>
          <p:cNvPr name="TextBox 10" id="10"/>
          <p:cNvSpPr txBox="true"/>
          <p:nvPr/>
        </p:nvSpPr>
        <p:spPr>
          <a:xfrm rot="0">
            <a:off x="1459368" y="5715000"/>
            <a:ext cx="7521660" cy="3168650"/>
          </a:xfrm>
          <a:prstGeom prst="rect">
            <a:avLst/>
          </a:prstGeom>
        </p:spPr>
        <p:txBody>
          <a:bodyPr anchor="t" rtlCol="false" tIns="0" lIns="0" bIns="0" rIns="0">
            <a:spAutoFit/>
          </a:bodyPr>
          <a:lstStyle/>
          <a:p>
            <a:pPr algn="l" marL="0" indent="0" lvl="0">
              <a:lnSpc>
                <a:spcPts val="2800"/>
              </a:lnSpc>
            </a:pPr>
            <a:r>
              <a:rPr lang="en-US" sz="2000">
                <a:solidFill>
                  <a:srgbClr val="F3F3F3"/>
                </a:solidFill>
                <a:latin typeface="TT Firs Neue"/>
                <a:ea typeface="TT Firs Neue"/>
                <a:cs typeface="TT Firs Neue"/>
                <a:sym typeface="TT Firs Neue"/>
              </a:rPr>
              <a:t>I’m a 3D Artist and Unity Game Developer, focused on creating game-ready assets and real-time content. I spent nearly 1 year as a freelance 3D artist, followed by 3+ years as a Game Artist, contributing to multiple games across different styles.</a:t>
            </a:r>
          </a:p>
          <a:p>
            <a:pPr algn="l">
              <a:lnSpc>
                <a:spcPts val="2800"/>
              </a:lnSpc>
            </a:pPr>
            <a:r>
              <a:rPr lang="en-US" sz="2000">
                <a:solidFill>
                  <a:srgbClr val="F3F3F3"/>
                </a:solidFill>
                <a:latin typeface="TT Firs Neue"/>
                <a:ea typeface="TT Firs Neue"/>
                <a:cs typeface="TT Firs Neue"/>
                <a:sym typeface="TT Firs Neue"/>
              </a:rPr>
              <a:t>My work includes 3D props, environments, and supporting assets like logos, icons, posters, and video content, with a strong understanding of Unity-based workflows.</a:t>
            </a:r>
          </a:p>
          <a:p>
            <a:pPr algn="l">
              <a:lnSpc>
                <a:spcPts val="2800"/>
              </a:lnSpc>
            </a:pPr>
          </a:p>
        </p:txBody>
      </p:sp>
      <p:sp>
        <p:nvSpPr>
          <p:cNvPr name="TextBox 11" id="11"/>
          <p:cNvSpPr txBox="true"/>
          <p:nvPr/>
        </p:nvSpPr>
        <p:spPr>
          <a:xfrm rot="0">
            <a:off x="1459368" y="4316868"/>
            <a:ext cx="4801007" cy="824865"/>
          </a:xfrm>
          <a:prstGeom prst="rect">
            <a:avLst/>
          </a:prstGeom>
        </p:spPr>
        <p:txBody>
          <a:bodyPr anchor="t" rtlCol="false" tIns="0" lIns="0" bIns="0" rIns="0">
            <a:spAutoFit/>
          </a:bodyPr>
          <a:lstStyle/>
          <a:p>
            <a:pPr algn="l">
              <a:lnSpc>
                <a:spcPts val="3359"/>
              </a:lnSpc>
            </a:pPr>
            <a:r>
              <a:rPr lang="en-US" sz="2400" b="true">
                <a:solidFill>
                  <a:srgbClr val="7F42FA"/>
                </a:solidFill>
                <a:latin typeface="TT Firs Neue Bold"/>
                <a:ea typeface="TT Firs Neue Bold"/>
                <a:cs typeface="TT Firs Neue Bold"/>
                <a:sym typeface="TT Firs Neue Bold"/>
              </a:rPr>
              <a:t>C</a:t>
            </a:r>
            <a:r>
              <a:rPr lang="en-US" sz="2400" b="true">
                <a:solidFill>
                  <a:srgbClr val="7F42FA"/>
                </a:solidFill>
                <a:latin typeface="TT Firs Neue Bold"/>
                <a:ea typeface="TT Firs Neue Bold"/>
                <a:cs typeface="TT Firs Neue Bold"/>
                <a:sym typeface="TT Firs Neue Bold"/>
              </a:rPr>
              <a:t>rafting Game-Ready 3D Art for Real-Time Worlds</a:t>
            </a:r>
          </a:p>
        </p:txBody>
      </p:sp>
      <p:sp>
        <p:nvSpPr>
          <p:cNvPr name="TextBox 12" id="12"/>
          <p:cNvSpPr txBox="true"/>
          <p:nvPr/>
        </p:nvSpPr>
        <p:spPr>
          <a:xfrm rot="0">
            <a:off x="1459368" y="1549068"/>
            <a:ext cx="3658477" cy="405765"/>
          </a:xfrm>
          <a:prstGeom prst="rect">
            <a:avLst/>
          </a:prstGeom>
        </p:spPr>
        <p:txBody>
          <a:bodyPr anchor="t" rtlCol="false" tIns="0" lIns="0" bIns="0" rIns="0">
            <a:spAutoFit/>
          </a:bodyPr>
          <a:lstStyle/>
          <a:p>
            <a:pPr algn="l">
              <a:lnSpc>
                <a:spcPts val="3359"/>
              </a:lnSpc>
            </a:pPr>
            <a:r>
              <a:rPr lang="en-US" sz="2400" b="true">
                <a:solidFill>
                  <a:srgbClr val="F3F3F3"/>
                </a:solidFill>
                <a:latin typeface="TT Firs Neue Bold"/>
                <a:ea typeface="TT Firs Neue Bold"/>
                <a:cs typeface="TT Firs Neue Bold"/>
                <a:sym typeface="TT Firs Neue Bold"/>
              </a:rPr>
              <a:t>Suman Biswas</a:t>
            </a:r>
          </a:p>
        </p:txBody>
      </p:sp>
      <p:sp>
        <p:nvSpPr>
          <p:cNvPr name="TextBox 13" id="13"/>
          <p:cNvSpPr txBox="true"/>
          <p:nvPr/>
        </p:nvSpPr>
        <p:spPr>
          <a:xfrm rot="0">
            <a:off x="10830742" y="971550"/>
            <a:ext cx="1606248" cy="497840"/>
          </a:xfrm>
          <a:prstGeom prst="rect">
            <a:avLst/>
          </a:prstGeom>
        </p:spPr>
        <p:txBody>
          <a:bodyPr anchor="t" rtlCol="false" tIns="0" lIns="0" bIns="0" rIns="0">
            <a:spAutoFit/>
          </a:bodyPr>
          <a:lstStyle/>
          <a:p>
            <a:pPr algn="l">
              <a:lnSpc>
                <a:spcPts val="4059"/>
              </a:lnSpc>
            </a:pPr>
            <a:r>
              <a:rPr lang="en-US" sz="2899" b="true">
                <a:solidFill>
                  <a:srgbClr val="7F42FA"/>
                </a:solidFill>
                <a:latin typeface="TT Firs Neue Bold"/>
                <a:ea typeface="TT Firs Neue Bold"/>
                <a:cs typeface="TT Firs Neue Bold"/>
                <a:sym typeface="TT Firs Neue Bold"/>
              </a:rPr>
              <a:t>SKILLS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323847" cy="6930308"/>
          </a:xfrm>
          <a:custGeom>
            <a:avLst/>
            <a:gdLst/>
            <a:ahLst/>
            <a:cxnLst/>
            <a:rect r="r" b="b" t="t" l="l"/>
            <a:pathLst>
              <a:path h="6930308" w="7323847">
                <a:moveTo>
                  <a:pt x="0" y="0"/>
                </a:moveTo>
                <a:lnTo>
                  <a:pt x="7323847" y="0"/>
                </a:lnTo>
                <a:lnTo>
                  <a:pt x="7323847" y="6930308"/>
                </a:lnTo>
                <a:lnTo>
                  <a:pt x="0" y="6930308"/>
                </a:lnTo>
                <a:lnTo>
                  <a:pt x="0" y="0"/>
                </a:lnTo>
                <a:close/>
              </a:path>
            </a:pathLst>
          </a:custGeom>
          <a:blipFill>
            <a:blip r:embed="rId2"/>
            <a:stretch>
              <a:fillRect l="-95817" t="-76460" r="0" b="0"/>
            </a:stretch>
          </a:blipFill>
        </p:spPr>
      </p:sp>
      <p:sp>
        <p:nvSpPr>
          <p:cNvPr name="TextBox 3" id="3"/>
          <p:cNvSpPr txBox="true"/>
          <p:nvPr/>
        </p:nvSpPr>
        <p:spPr>
          <a:xfrm rot="0">
            <a:off x="5921602" y="3541354"/>
            <a:ext cx="6444796" cy="1068070"/>
          </a:xfrm>
          <a:prstGeom prst="rect">
            <a:avLst/>
          </a:prstGeom>
        </p:spPr>
        <p:txBody>
          <a:bodyPr anchor="t" rtlCol="false" tIns="0" lIns="0" bIns="0" rIns="0">
            <a:spAutoFit/>
          </a:bodyPr>
          <a:lstStyle/>
          <a:p>
            <a:pPr algn="ctr">
              <a:lnSpc>
                <a:spcPts val="6800"/>
              </a:lnSpc>
            </a:pPr>
            <a:r>
              <a:rPr lang="en-US" sz="6800" spc="-374">
                <a:solidFill>
                  <a:srgbClr val="7F42FA"/>
                </a:solidFill>
                <a:latin typeface="Heading Now 71-78"/>
                <a:ea typeface="Heading Now 71-78"/>
                <a:cs typeface="Heading Now 71-78"/>
                <a:sym typeface="Heading Now 71-78"/>
              </a:rPr>
              <a:t>PERSONAL </a:t>
            </a:r>
          </a:p>
        </p:txBody>
      </p:sp>
      <p:sp>
        <p:nvSpPr>
          <p:cNvPr name="Freeform 4" id="4"/>
          <p:cNvSpPr/>
          <p:nvPr/>
        </p:nvSpPr>
        <p:spPr>
          <a:xfrm flipH="false" flipV="false" rot="0">
            <a:off x="14634857" y="6663517"/>
            <a:ext cx="3653143" cy="3623483"/>
          </a:xfrm>
          <a:custGeom>
            <a:avLst/>
            <a:gdLst/>
            <a:ahLst/>
            <a:cxnLst/>
            <a:rect r="r" b="b" t="t" l="l"/>
            <a:pathLst>
              <a:path h="3623483" w="3653143">
                <a:moveTo>
                  <a:pt x="0" y="0"/>
                </a:moveTo>
                <a:lnTo>
                  <a:pt x="3653143" y="0"/>
                </a:lnTo>
                <a:lnTo>
                  <a:pt x="3653143" y="3623483"/>
                </a:lnTo>
                <a:lnTo>
                  <a:pt x="0" y="3623483"/>
                </a:lnTo>
                <a:lnTo>
                  <a:pt x="0" y="0"/>
                </a:lnTo>
                <a:close/>
              </a:path>
            </a:pathLst>
          </a:custGeom>
          <a:blipFill>
            <a:blip r:embed="rId3"/>
            <a:stretch>
              <a:fillRect l="0" t="0" r="-100000" b="-71941"/>
            </a:stretch>
          </a:blipFill>
        </p:spPr>
      </p:sp>
      <p:sp>
        <p:nvSpPr>
          <p:cNvPr name="TextBox 5" id="5"/>
          <p:cNvSpPr txBox="true"/>
          <p:nvPr/>
        </p:nvSpPr>
        <p:spPr>
          <a:xfrm rot="0">
            <a:off x="4697011" y="4996771"/>
            <a:ext cx="8893978" cy="1781137"/>
          </a:xfrm>
          <a:prstGeom prst="rect">
            <a:avLst/>
          </a:prstGeom>
        </p:spPr>
        <p:txBody>
          <a:bodyPr anchor="t" rtlCol="false" tIns="0" lIns="0" bIns="0" rIns="0">
            <a:spAutoFit/>
          </a:bodyPr>
          <a:lstStyle/>
          <a:p>
            <a:pPr algn="ctr">
              <a:lnSpc>
                <a:spcPts val="13498"/>
              </a:lnSpc>
            </a:pPr>
            <a:r>
              <a:rPr lang="en-US" sz="13498" spc="-742">
                <a:solidFill>
                  <a:srgbClr val="F3F3F3"/>
                </a:solidFill>
                <a:latin typeface="League Spartan"/>
                <a:ea typeface="League Spartan"/>
                <a:cs typeface="League Spartan"/>
                <a:sym typeface="League Spartan"/>
              </a:rPr>
              <a:t>PROJECTS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7829655" y="1296338"/>
            <a:ext cx="10458345" cy="8990662"/>
          </a:xfrm>
          <a:custGeom>
            <a:avLst/>
            <a:gdLst/>
            <a:ahLst/>
            <a:cxnLst/>
            <a:rect r="r" b="b" t="t" l="l"/>
            <a:pathLst>
              <a:path h="8990662" w="10458345">
                <a:moveTo>
                  <a:pt x="0" y="0"/>
                </a:moveTo>
                <a:lnTo>
                  <a:pt x="10458345" y="0"/>
                </a:lnTo>
                <a:lnTo>
                  <a:pt x="10458345" y="8990662"/>
                </a:lnTo>
                <a:lnTo>
                  <a:pt x="0" y="8990662"/>
                </a:lnTo>
                <a:lnTo>
                  <a:pt x="0" y="0"/>
                </a:lnTo>
                <a:close/>
              </a:path>
            </a:pathLst>
          </a:custGeom>
          <a:blipFill>
            <a:blip r:embed="rId2"/>
            <a:stretch>
              <a:fillRect l="0" t="0" r="-37128" b="-36021"/>
            </a:stretch>
          </a:blipFill>
        </p:spPr>
      </p:sp>
      <p:grpSp>
        <p:nvGrpSpPr>
          <p:cNvPr name="Group 3" id="3"/>
          <p:cNvGrpSpPr/>
          <p:nvPr/>
        </p:nvGrpSpPr>
        <p:grpSpPr>
          <a:xfrm rot="0">
            <a:off x="9144000" y="1028700"/>
            <a:ext cx="7846403" cy="8229600"/>
            <a:chOff x="0" y="0"/>
            <a:chExt cx="1215613" cy="1274980"/>
          </a:xfrm>
        </p:grpSpPr>
        <p:sp>
          <p:nvSpPr>
            <p:cNvPr name="Freeform 4" id="4"/>
            <p:cNvSpPr/>
            <p:nvPr/>
          </p:nvSpPr>
          <p:spPr>
            <a:xfrm flipH="false" flipV="false" rot="0">
              <a:off x="0" y="0"/>
              <a:ext cx="1215613" cy="1274980"/>
            </a:xfrm>
            <a:custGeom>
              <a:avLst/>
              <a:gdLst/>
              <a:ahLst/>
              <a:cxnLst/>
              <a:rect r="r" b="b" t="t" l="l"/>
              <a:pathLst>
                <a:path h="1274980" w="1215613">
                  <a:moveTo>
                    <a:pt x="38481" y="0"/>
                  </a:moveTo>
                  <a:lnTo>
                    <a:pt x="1177133" y="0"/>
                  </a:lnTo>
                  <a:cubicBezTo>
                    <a:pt x="1198385" y="0"/>
                    <a:pt x="1215613" y="17228"/>
                    <a:pt x="1215613" y="38481"/>
                  </a:cubicBezTo>
                  <a:lnTo>
                    <a:pt x="1215613" y="1236500"/>
                  </a:lnTo>
                  <a:cubicBezTo>
                    <a:pt x="1215613" y="1246705"/>
                    <a:pt x="1211559" y="1256493"/>
                    <a:pt x="1204342" y="1263710"/>
                  </a:cubicBezTo>
                  <a:cubicBezTo>
                    <a:pt x="1197126" y="1270926"/>
                    <a:pt x="1187338" y="1274980"/>
                    <a:pt x="1177133" y="1274980"/>
                  </a:cubicBezTo>
                  <a:lnTo>
                    <a:pt x="38481" y="1274980"/>
                  </a:lnTo>
                  <a:cubicBezTo>
                    <a:pt x="28275" y="1274980"/>
                    <a:pt x="18487" y="1270926"/>
                    <a:pt x="11271" y="1263710"/>
                  </a:cubicBezTo>
                  <a:cubicBezTo>
                    <a:pt x="4054" y="1256493"/>
                    <a:pt x="0" y="1246705"/>
                    <a:pt x="0" y="1236500"/>
                  </a:cubicBezTo>
                  <a:lnTo>
                    <a:pt x="0" y="38481"/>
                  </a:lnTo>
                  <a:cubicBezTo>
                    <a:pt x="0" y="28275"/>
                    <a:pt x="4054" y="18487"/>
                    <a:pt x="11271" y="11271"/>
                  </a:cubicBezTo>
                  <a:cubicBezTo>
                    <a:pt x="18487" y="4054"/>
                    <a:pt x="28275" y="0"/>
                    <a:pt x="38481" y="0"/>
                  </a:cubicBezTo>
                  <a:close/>
                </a:path>
              </a:pathLst>
            </a:custGeom>
            <a:blipFill>
              <a:blip r:embed="rId3"/>
              <a:stretch>
                <a:fillRect l="-43951" t="0" r="-43951" b="0"/>
              </a:stretch>
            </a:blipFill>
          </p:spPr>
        </p:sp>
      </p:grpSp>
      <p:sp>
        <p:nvSpPr>
          <p:cNvPr name="TextBox 5" id="5"/>
          <p:cNvSpPr txBox="true"/>
          <p:nvPr/>
        </p:nvSpPr>
        <p:spPr>
          <a:xfrm rot="0">
            <a:off x="1151770" y="1258238"/>
            <a:ext cx="5936337" cy="3639820"/>
          </a:xfrm>
          <a:prstGeom prst="rect">
            <a:avLst/>
          </a:prstGeom>
        </p:spPr>
        <p:txBody>
          <a:bodyPr anchor="t" rtlCol="false" tIns="0" lIns="0" bIns="0" rIns="0">
            <a:spAutoFit/>
          </a:bodyPr>
          <a:lstStyle/>
          <a:p>
            <a:pPr algn="l">
              <a:lnSpc>
                <a:spcPts val="6800"/>
              </a:lnSpc>
            </a:pPr>
            <a:r>
              <a:rPr lang="en-US" sz="6800" spc="-374">
                <a:solidFill>
                  <a:srgbClr val="7F42FA"/>
                </a:solidFill>
                <a:latin typeface="Heading Now 71-78"/>
                <a:ea typeface="Heading Now 71-78"/>
                <a:cs typeface="Heading Now 71-78"/>
                <a:sym typeface="Heading Now 71-78"/>
              </a:rPr>
              <a:t>Whe</a:t>
            </a:r>
            <a:r>
              <a:rPr lang="en-US" sz="6800" spc="-374">
                <a:solidFill>
                  <a:srgbClr val="7F42FA"/>
                </a:solidFill>
                <a:latin typeface="Heading Now 71-78"/>
                <a:ea typeface="Heading Now 71-78"/>
                <a:cs typeface="Heading Now 71-78"/>
                <a:sym typeface="Heading Now 71-78"/>
              </a:rPr>
              <a:t>re Curiosity Became Creation</a:t>
            </a:r>
          </a:p>
        </p:txBody>
      </p:sp>
      <p:sp>
        <p:nvSpPr>
          <p:cNvPr name="TextBox 6" id="6"/>
          <p:cNvSpPr txBox="true"/>
          <p:nvPr/>
        </p:nvSpPr>
        <p:spPr>
          <a:xfrm rot="0">
            <a:off x="1151770" y="5540065"/>
            <a:ext cx="5816658" cy="3035935"/>
          </a:xfrm>
          <a:prstGeom prst="rect">
            <a:avLst/>
          </a:prstGeom>
        </p:spPr>
        <p:txBody>
          <a:bodyPr anchor="t" rtlCol="false" tIns="0" lIns="0" bIns="0" rIns="0">
            <a:spAutoFit/>
          </a:bodyPr>
          <a:lstStyle/>
          <a:p>
            <a:pPr algn="l">
              <a:lnSpc>
                <a:spcPts val="3020"/>
              </a:lnSpc>
            </a:pPr>
            <a:r>
              <a:rPr lang="en-US" sz="2000" spc="140">
                <a:solidFill>
                  <a:srgbClr val="F3F3F3"/>
                </a:solidFill>
                <a:latin typeface="TT Firs Neue"/>
                <a:ea typeface="TT Firs Neue"/>
                <a:cs typeface="TT Firs Neue"/>
                <a:sym typeface="TT Firs Neue"/>
              </a:rPr>
              <a:t>Personal</a:t>
            </a:r>
            <a:r>
              <a:rPr lang="en-US" sz="2000" spc="140">
                <a:solidFill>
                  <a:srgbClr val="F3F3F3"/>
                </a:solidFill>
                <a:latin typeface="TT Firs Neue"/>
                <a:ea typeface="TT Firs Neue"/>
                <a:cs typeface="TT Firs Neue"/>
                <a:sym typeface="TT Firs Neue"/>
              </a:rPr>
              <a:t> projects are where my love for games and curiosity about game worlds come together. What started as exploring how game environments and assets are made grew into a self-taught journey in 3D modeling and real-time art, driven by learning, experimentation, and creative freedom.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7829655" y="1296338"/>
            <a:ext cx="10458345" cy="8990662"/>
          </a:xfrm>
          <a:custGeom>
            <a:avLst/>
            <a:gdLst/>
            <a:ahLst/>
            <a:cxnLst/>
            <a:rect r="r" b="b" t="t" l="l"/>
            <a:pathLst>
              <a:path h="8990662" w="10458345">
                <a:moveTo>
                  <a:pt x="0" y="0"/>
                </a:moveTo>
                <a:lnTo>
                  <a:pt x="10458345" y="0"/>
                </a:lnTo>
                <a:lnTo>
                  <a:pt x="10458345" y="8990662"/>
                </a:lnTo>
                <a:lnTo>
                  <a:pt x="0" y="8990662"/>
                </a:lnTo>
                <a:lnTo>
                  <a:pt x="0" y="0"/>
                </a:lnTo>
                <a:close/>
              </a:path>
            </a:pathLst>
          </a:custGeom>
          <a:blipFill>
            <a:blip r:embed="rId2"/>
            <a:stretch>
              <a:fillRect l="0" t="0" r="-37128" b="-36021"/>
            </a:stretch>
          </a:blipFill>
        </p:spPr>
      </p:sp>
      <p:grpSp>
        <p:nvGrpSpPr>
          <p:cNvPr name="Group 3" id="3"/>
          <p:cNvGrpSpPr/>
          <p:nvPr/>
        </p:nvGrpSpPr>
        <p:grpSpPr>
          <a:xfrm rot="0">
            <a:off x="7130697" y="6419926"/>
            <a:ext cx="4220952" cy="3194719"/>
            <a:chOff x="0" y="0"/>
            <a:chExt cx="1251915" cy="947539"/>
          </a:xfrm>
        </p:grpSpPr>
        <p:sp>
          <p:nvSpPr>
            <p:cNvPr name="Freeform 4" id="4"/>
            <p:cNvSpPr/>
            <p:nvPr/>
          </p:nvSpPr>
          <p:spPr>
            <a:xfrm flipH="false" flipV="false" rot="0">
              <a:off x="0" y="0"/>
              <a:ext cx="1251915" cy="947539"/>
            </a:xfrm>
            <a:custGeom>
              <a:avLst/>
              <a:gdLst/>
              <a:ahLst/>
              <a:cxnLst/>
              <a:rect r="r" b="b" t="t" l="l"/>
              <a:pathLst>
                <a:path h="947539" w="1251915">
                  <a:moveTo>
                    <a:pt x="0" y="0"/>
                  </a:moveTo>
                  <a:lnTo>
                    <a:pt x="1251915" y="0"/>
                  </a:lnTo>
                  <a:lnTo>
                    <a:pt x="1251915" y="947539"/>
                  </a:lnTo>
                  <a:lnTo>
                    <a:pt x="0" y="947539"/>
                  </a:lnTo>
                  <a:close/>
                </a:path>
              </a:pathLst>
            </a:custGeom>
            <a:blipFill>
              <a:blip r:embed="rId3"/>
              <a:stretch>
                <a:fillRect l="-17359" t="0" r="-17359" b="0"/>
              </a:stretch>
            </a:blipFill>
          </p:spPr>
        </p:sp>
      </p:grpSp>
      <p:grpSp>
        <p:nvGrpSpPr>
          <p:cNvPr name="Group 5" id="5"/>
          <p:cNvGrpSpPr/>
          <p:nvPr/>
        </p:nvGrpSpPr>
        <p:grpSpPr>
          <a:xfrm rot="0">
            <a:off x="8105099" y="606929"/>
            <a:ext cx="8721752" cy="5030084"/>
            <a:chOff x="0" y="0"/>
            <a:chExt cx="1238580" cy="714324"/>
          </a:xfrm>
        </p:grpSpPr>
        <p:sp>
          <p:nvSpPr>
            <p:cNvPr name="Freeform 6" id="6"/>
            <p:cNvSpPr/>
            <p:nvPr/>
          </p:nvSpPr>
          <p:spPr>
            <a:xfrm flipH="false" flipV="false" rot="0">
              <a:off x="0" y="0"/>
              <a:ext cx="1238580" cy="714324"/>
            </a:xfrm>
            <a:custGeom>
              <a:avLst/>
              <a:gdLst/>
              <a:ahLst/>
              <a:cxnLst/>
              <a:rect r="r" b="b" t="t" l="l"/>
              <a:pathLst>
                <a:path h="714324" w="1238580">
                  <a:moveTo>
                    <a:pt x="0" y="0"/>
                  </a:moveTo>
                  <a:lnTo>
                    <a:pt x="1238580" y="0"/>
                  </a:lnTo>
                  <a:lnTo>
                    <a:pt x="1238580" y="714324"/>
                  </a:lnTo>
                  <a:lnTo>
                    <a:pt x="0" y="714324"/>
                  </a:lnTo>
                  <a:close/>
                </a:path>
              </a:pathLst>
            </a:custGeom>
            <a:blipFill>
              <a:blip r:embed="rId4"/>
              <a:stretch>
                <a:fillRect l="-1326" t="0" r="-1326" b="0"/>
              </a:stretch>
            </a:blipFill>
          </p:spPr>
        </p:sp>
      </p:grpSp>
      <p:grpSp>
        <p:nvGrpSpPr>
          <p:cNvPr name="Group 7" id="7"/>
          <p:cNvGrpSpPr/>
          <p:nvPr/>
        </p:nvGrpSpPr>
        <p:grpSpPr>
          <a:xfrm rot="0">
            <a:off x="1028700" y="3380501"/>
            <a:ext cx="5340911" cy="5877799"/>
            <a:chOff x="0" y="0"/>
            <a:chExt cx="1012102" cy="1113842"/>
          </a:xfrm>
        </p:grpSpPr>
        <p:sp>
          <p:nvSpPr>
            <p:cNvPr name="Freeform 8" id="8"/>
            <p:cNvSpPr/>
            <p:nvPr/>
          </p:nvSpPr>
          <p:spPr>
            <a:xfrm flipH="false" flipV="false" rot="0">
              <a:off x="0" y="0"/>
              <a:ext cx="1012102" cy="1113842"/>
            </a:xfrm>
            <a:custGeom>
              <a:avLst/>
              <a:gdLst/>
              <a:ahLst/>
              <a:cxnLst/>
              <a:rect r="r" b="b" t="t" l="l"/>
              <a:pathLst>
                <a:path h="1113842" w="1012102">
                  <a:moveTo>
                    <a:pt x="0" y="0"/>
                  </a:moveTo>
                  <a:lnTo>
                    <a:pt x="1012102" y="0"/>
                  </a:lnTo>
                  <a:lnTo>
                    <a:pt x="1012102" y="1113842"/>
                  </a:lnTo>
                  <a:lnTo>
                    <a:pt x="0" y="1113842"/>
                  </a:lnTo>
                  <a:close/>
                </a:path>
              </a:pathLst>
            </a:custGeom>
            <a:blipFill>
              <a:blip r:embed="rId5"/>
              <a:stretch>
                <a:fillRect l="-1524" t="0" r="-1524" b="0"/>
              </a:stretch>
            </a:blipFill>
          </p:spPr>
        </p:sp>
      </p:grpSp>
      <p:sp>
        <p:nvSpPr>
          <p:cNvPr name="TextBox 9" id="9"/>
          <p:cNvSpPr txBox="true"/>
          <p:nvPr/>
        </p:nvSpPr>
        <p:spPr>
          <a:xfrm rot="0">
            <a:off x="982398" y="763970"/>
            <a:ext cx="4753955" cy="1925320"/>
          </a:xfrm>
          <a:prstGeom prst="rect">
            <a:avLst/>
          </a:prstGeom>
        </p:spPr>
        <p:txBody>
          <a:bodyPr anchor="t" rtlCol="false" tIns="0" lIns="0" bIns="0" rIns="0">
            <a:spAutoFit/>
          </a:bodyPr>
          <a:lstStyle/>
          <a:p>
            <a:pPr algn="l">
              <a:lnSpc>
                <a:spcPts val="6800"/>
              </a:lnSpc>
            </a:pPr>
            <a:r>
              <a:rPr lang="en-US" sz="6800" spc="-374">
                <a:solidFill>
                  <a:srgbClr val="7F42FA"/>
                </a:solidFill>
                <a:latin typeface="Heading Now 71-78"/>
                <a:ea typeface="Heading Now 71-78"/>
                <a:cs typeface="Heading Now 71-78"/>
                <a:sym typeface="Heading Now 71-78"/>
              </a:rPr>
              <a:t>Personal</a:t>
            </a:r>
          </a:p>
          <a:p>
            <a:pPr algn="l">
              <a:lnSpc>
                <a:spcPts val="6800"/>
              </a:lnSpc>
            </a:pPr>
            <a:r>
              <a:rPr lang="en-US" sz="6800" spc="-374">
                <a:solidFill>
                  <a:srgbClr val="7F42FA"/>
                </a:solidFill>
                <a:latin typeface="Heading Now 71-78"/>
                <a:ea typeface="Heading Now 71-78"/>
                <a:cs typeface="Heading Now 71-78"/>
                <a:sym typeface="Heading Now 71-78"/>
              </a:rPr>
              <a:t>PROJECTS</a:t>
            </a:r>
          </a:p>
        </p:txBody>
      </p:sp>
      <p:grpSp>
        <p:nvGrpSpPr>
          <p:cNvPr name="Group 10" id="10"/>
          <p:cNvGrpSpPr/>
          <p:nvPr/>
        </p:nvGrpSpPr>
        <p:grpSpPr>
          <a:xfrm rot="0">
            <a:off x="11940662" y="6419926"/>
            <a:ext cx="5339118" cy="3194719"/>
            <a:chOff x="0" y="0"/>
            <a:chExt cx="1583558" cy="947539"/>
          </a:xfrm>
        </p:grpSpPr>
        <p:sp>
          <p:nvSpPr>
            <p:cNvPr name="Freeform 11" id="11"/>
            <p:cNvSpPr/>
            <p:nvPr/>
          </p:nvSpPr>
          <p:spPr>
            <a:xfrm flipH="false" flipV="false" rot="0">
              <a:off x="0" y="0"/>
              <a:ext cx="1583558" cy="947539"/>
            </a:xfrm>
            <a:custGeom>
              <a:avLst/>
              <a:gdLst/>
              <a:ahLst/>
              <a:cxnLst/>
              <a:rect r="r" b="b" t="t" l="l"/>
              <a:pathLst>
                <a:path h="947539" w="1583558">
                  <a:moveTo>
                    <a:pt x="0" y="0"/>
                  </a:moveTo>
                  <a:lnTo>
                    <a:pt x="1583558" y="0"/>
                  </a:lnTo>
                  <a:lnTo>
                    <a:pt x="1583558" y="947539"/>
                  </a:lnTo>
                  <a:lnTo>
                    <a:pt x="0" y="947539"/>
                  </a:lnTo>
                  <a:close/>
                </a:path>
              </a:pathLst>
            </a:custGeom>
            <a:blipFill>
              <a:blip r:embed="rId6"/>
              <a:stretch>
                <a:fillRect l="-3252" t="0" r="-3252"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7829655" y="1296338"/>
            <a:ext cx="10458345" cy="8990662"/>
          </a:xfrm>
          <a:custGeom>
            <a:avLst/>
            <a:gdLst/>
            <a:ahLst/>
            <a:cxnLst/>
            <a:rect r="r" b="b" t="t" l="l"/>
            <a:pathLst>
              <a:path h="8990662" w="10458345">
                <a:moveTo>
                  <a:pt x="0" y="0"/>
                </a:moveTo>
                <a:lnTo>
                  <a:pt x="10458345" y="0"/>
                </a:lnTo>
                <a:lnTo>
                  <a:pt x="10458345" y="8990662"/>
                </a:lnTo>
                <a:lnTo>
                  <a:pt x="0" y="8990662"/>
                </a:lnTo>
                <a:lnTo>
                  <a:pt x="0" y="0"/>
                </a:lnTo>
                <a:close/>
              </a:path>
            </a:pathLst>
          </a:custGeom>
          <a:blipFill>
            <a:blip r:embed="rId2"/>
            <a:stretch>
              <a:fillRect l="0" t="0" r="-37128" b="-36021"/>
            </a:stretch>
          </a:blipFill>
        </p:spPr>
      </p:sp>
      <p:grpSp>
        <p:nvGrpSpPr>
          <p:cNvPr name="Group 3" id="3"/>
          <p:cNvGrpSpPr/>
          <p:nvPr/>
        </p:nvGrpSpPr>
        <p:grpSpPr>
          <a:xfrm rot="0">
            <a:off x="10469718" y="4944152"/>
            <a:ext cx="5911023" cy="4473886"/>
            <a:chOff x="0" y="0"/>
            <a:chExt cx="1251915" cy="947539"/>
          </a:xfrm>
        </p:grpSpPr>
        <p:sp>
          <p:nvSpPr>
            <p:cNvPr name="Freeform 4" id="4"/>
            <p:cNvSpPr/>
            <p:nvPr/>
          </p:nvSpPr>
          <p:spPr>
            <a:xfrm flipH="false" flipV="false" rot="0">
              <a:off x="0" y="0"/>
              <a:ext cx="1251915" cy="947539"/>
            </a:xfrm>
            <a:custGeom>
              <a:avLst/>
              <a:gdLst/>
              <a:ahLst/>
              <a:cxnLst/>
              <a:rect r="r" b="b" t="t" l="l"/>
              <a:pathLst>
                <a:path h="947539" w="1251915">
                  <a:moveTo>
                    <a:pt x="0" y="0"/>
                  </a:moveTo>
                  <a:lnTo>
                    <a:pt x="1251915" y="0"/>
                  </a:lnTo>
                  <a:lnTo>
                    <a:pt x="1251915" y="947539"/>
                  </a:lnTo>
                  <a:lnTo>
                    <a:pt x="0" y="947539"/>
                  </a:lnTo>
                  <a:close/>
                </a:path>
              </a:pathLst>
            </a:custGeom>
            <a:blipFill>
              <a:blip r:embed="rId3"/>
              <a:stretch>
                <a:fillRect l="-519" t="0" r="-519" b="0"/>
              </a:stretch>
            </a:blipFill>
          </p:spPr>
        </p:sp>
      </p:grpSp>
      <p:grpSp>
        <p:nvGrpSpPr>
          <p:cNvPr name="Group 5" id="5"/>
          <p:cNvGrpSpPr/>
          <p:nvPr/>
        </p:nvGrpSpPr>
        <p:grpSpPr>
          <a:xfrm rot="0">
            <a:off x="1267485" y="4944152"/>
            <a:ext cx="7757351" cy="4473886"/>
            <a:chOff x="0" y="0"/>
            <a:chExt cx="1238580" cy="714324"/>
          </a:xfrm>
        </p:grpSpPr>
        <p:sp>
          <p:nvSpPr>
            <p:cNvPr name="Freeform 6" id="6"/>
            <p:cNvSpPr/>
            <p:nvPr/>
          </p:nvSpPr>
          <p:spPr>
            <a:xfrm flipH="false" flipV="false" rot="0">
              <a:off x="0" y="0"/>
              <a:ext cx="1238580" cy="714324"/>
            </a:xfrm>
            <a:custGeom>
              <a:avLst/>
              <a:gdLst/>
              <a:ahLst/>
              <a:cxnLst/>
              <a:rect r="r" b="b" t="t" l="l"/>
              <a:pathLst>
                <a:path h="714324" w="1238580">
                  <a:moveTo>
                    <a:pt x="0" y="0"/>
                  </a:moveTo>
                  <a:lnTo>
                    <a:pt x="1238580" y="0"/>
                  </a:lnTo>
                  <a:lnTo>
                    <a:pt x="1238580" y="714324"/>
                  </a:lnTo>
                  <a:lnTo>
                    <a:pt x="0" y="714324"/>
                  </a:lnTo>
                  <a:close/>
                </a:path>
              </a:pathLst>
            </a:custGeom>
            <a:blipFill>
              <a:blip r:embed="rId4"/>
              <a:stretch>
                <a:fillRect l="-1326" t="0" r="-1326" b="0"/>
              </a:stretch>
            </a:blipFill>
          </p:spPr>
        </p:sp>
      </p:grpSp>
      <p:grpSp>
        <p:nvGrpSpPr>
          <p:cNvPr name="Group 7" id="7"/>
          <p:cNvGrpSpPr/>
          <p:nvPr/>
        </p:nvGrpSpPr>
        <p:grpSpPr>
          <a:xfrm rot="0">
            <a:off x="12698137" y="1758496"/>
            <a:ext cx="4778725" cy="2687319"/>
            <a:chOff x="0" y="0"/>
            <a:chExt cx="1012102" cy="569156"/>
          </a:xfrm>
        </p:grpSpPr>
        <p:sp>
          <p:nvSpPr>
            <p:cNvPr name="Freeform 8" id="8"/>
            <p:cNvSpPr/>
            <p:nvPr/>
          </p:nvSpPr>
          <p:spPr>
            <a:xfrm flipH="false" flipV="false" rot="0">
              <a:off x="0" y="0"/>
              <a:ext cx="1012102" cy="569156"/>
            </a:xfrm>
            <a:custGeom>
              <a:avLst/>
              <a:gdLst/>
              <a:ahLst/>
              <a:cxnLst/>
              <a:rect r="r" b="b" t="t" l="l"/>
              <a:pathLst>
                <a:path h="569156" w="1012102">
                  <a:moveTo>
                    <a:pt x="0" y="0"/>
                  </a:moveTo>
                  <a:lnTo>
                    <a:pt x="1012102" y="0"/>
                  </a:lnTo>
                  <a:lnTo>
                    <a:pt x="1012102" y="569156"/>
                  </a:lnTo>
                  <a:lnTo>
                    <a:pt x="0" y="569156"/>
                  </a:lnTo>
                  <a:close/>
                </a:path>
              </a:pathLst>
            </a:custGeom>
            <a:blipFill>
              <a:blip r:embed="rId5"/>
              <a:stretch>
                <a:fillRect l="-47" t="0" r="-47" b="0"/>
              </a:stretch>
            </a:blipFill>
          </p:spPr>
        </p:sp>
      </p:grpSp>
      <p:sp>
        <p:nvSpPr>
          <p:cNvPr name="Freeform 9" id="9"/>
          <p:cNvSpPr/>
          <p:nvPr/>
        </p:nvSpPr>
        <p:spPr>
          <a:xfrm flipH="false" flipV="false" rot="0">
            <a:off x="6108416" y="550804"/>
            <a:ext cx="5832838" cy="3895011"/>
          </a:xfrm>
          <a:custGeom>
            <a:avLst/>
            <a:gdLst/>
            <a:ahLst/>
            <a:cxnLst/>
            <a:rect r="r" b="b" t="t" l="l"/>
            <a:pathLst>
              <a:path h="3895011" w="5832838">
                <a:moveTo>
                  <a:pt x="0" y="0"/>
                </a:moveTo>
                <a:lnTo>
                  <a:pt x="5832838" y="0"/>
                </a:lnTo>
                <a:lnTo>
                  <a:pt x="5832838" y="3895010"/>
                </a:lnTo>
                <a:lnTo>
                  <a:pt x="0" y="3895010"/>
                </a:lnTo>
                <a:lnTo>
                  <a:pt x="0" y="0"/>
                </a:lnTo>
                <a:close/>
              </a:path>
            </a:pathLst>
          </a:custGeom>
          <a:blipFill>
            <a:blip r:embed="rId6"/>
            <a:stretch>
              <a:fillRect l="-17827" t="-4683" r="-13918" b="-6292"/>
            </a:stretch>
          </a:blipFill>
        </p:spPr>
      </p:sp>
      <p:sp>
        <p:nvSpPr>
          <p:cNvPr name="TextBox 10" id="10"/>
          <p:cNvSpPr txBox="true"/>
          <p:nvPr/>
        </p:nvSpPr>
        <p:spPr>
          <a:xfrm rot="0">
            <a:off x="982398" y="763970"/>
            <a:ext cx="4373543" cy="1925320"/>
          </a:xfrm>
          <a:prstGeom prst="rect">
            <a:avLst/>
          </a:prstGeom>
        </p:spPr>
        <p:txBody>
          <a:bodyPr anchor="t" rtlCol="false" tIns="0" lIns="0" bIns="0" rIns="0">
            <a:spAutoFit/>
          </a:bodyPr>
          <a:lstStyle/>
          <a:p>
            <a:pPr algn="l">
              <a:lnSpc>
                <a:spcPts val="6800"/>
              </a:lnSpc>
            </a:pPr>
            <a:r>
              <a:rPr lang="en-US" sz="6800" spc="-374">
                <a:solidFill>
                  <a:srgbClr val="7F42FA"/>
                </a:solidFill>
                <a:latin typeface="Heading Now 71-78"/>
                <a:ea typeface="Heading Now 71-78"/>
                <a:cs typeface="Heading Now 71-78"/>
                <a:sym typeface="Heading Now 71-78"/>
              </a:rPr>
              <a:t>Personal</a:t>
            </a:r>
          </a:p>
          <a:p>
            <a:pPr algn="l">
              <a:lnSpc>
                <a:spcPts val="6800"/>
              </a:lnSpc>
            </a:pPr>
            <a:r>
              <a:rPr lang="en-US" sz="6800" spc="-374">
                <a:solidFill>
                  <a:srgbClr val="7F42FA"/>
                </a:solidFill>
                <a:latin typeface="Heading Now 71-78"/>
                <a:ea typeface="Heading Now 71-78"/>
                <a:cs typeface="Heading Now 71-78"/>
                <a:sym typeface="Heading Now 71-78"/>
              </a:rPr>
              <a:t>PROJECTS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323847" cy="6930308"/>
          </a:xfrm>
          <a:custGeom>
            <a:avLst/>
            <a:gdLst/>
            <a:ahLst/>
            <a:cxnLst/>
            <a:rect r="r" b="b" t="t" l="l"/>
            <a:pathLst>
              <a:path h="6930308" w="7323847">
                <a:moveTo>
                  <a:pt x="0" y="0"/>
                </a:moveTo>
                <a:lnTo>
                  <a:pt x="7323847" y="0"/>
                </a:lnTo>
                <a:lnTo>
                  <a:pt x="7323847" y="6930308"/>
                </a:lnTo>
                <a:lnTo>
                  <a:pt x="0" y="6930308"/>
                </a:lnTo>
                <a:lnTo>
                  <a:pt x="0" y="0"/>
                </a:lnTo>
                <a:close/>
              </a:path>
            </a:pathLst>
          </a:custGeom>
          <a:blipFill>
            <a:blip r:embed="rId2"/>
            <a:stretch>
              <a:fillRect l="-95817" t="-76460" r="0" b="0"/>
            </a:stretch>
          </a:blipFill>
        </p:spPr>
      </p:sp>
      <p:sp>
        <p:nvSpPr>
          <p:cNvPr name="Freeform 3" id="3"/>
          <p:cNvSpPr/>
          <p:nvPr/>
        </p:nvSpPr>
        <p:spPr>
          <a:xfrm flipH="false" flipV="false" rot="0">
            <a:off x="5150615" y="10886"/>
            <a:ext cx="13137385" cy="10276114"/>
          </a:xfrm>
          <a:custGeom>
            <a:avLst/>
            <a:gdLst/>
            <a:ahLst/>
            <a:cxnLst/>
            <a:rect r="r" b="b" t="t" l="l"/>
            <a:pathLst>
              <a:path h="10276114" w="13137385">
                <a:moveTo>
                  <a:pt x="0" y="0"/>
                </a:moveTo>
                <a:lnTo>
                  <a:pt x="13137385" y="0"/>
                </a:lnTo>
                <a:lnTo>
                  <a:pt x="13137385" y="10276114"/>
                </a:lnTo>
                <a:lnTo>
                  <a:pt x="0" y="10276114"/>
                </a:lnTo>
                <a:lnTo>
                  <a:pt x="0" y="0"/>
                </a:lnTo>
                <a:close/>
              </a:path>
            </a:pathLst>
          </a:custGeom>
          <a:blipFill>
            <a:blip r:embed="rId3"/>
            <a:stretch>
              <a:fillRect l="-39205" t="0" r="0" b="0"/>
            </a:stretch>
          </a:blipFill>
        </p:spPr>
      </p:sp>
      <p:sp>
        <p:nvSpPr>
          <p:cNvPr name="Freeform 4" id="4"/>
          <p:cNvSpPr/>
          <p:nvPr/>
        </p:nvSpPr>
        <p:spPr>
          <a:xfrm flipH="false" flipV="false" rot="0">
            <a:off x="14327497" y="8750771"/>
            <a:ext cx="3324315" cy="1015058"/>
          </a:xfrm>
          <a:custGeom>
            <a:avLst/>
            <a:gdLst/>
            <a:ahLst/>
            <a:cxnLst/>
            <a:rect r="r" b="b" t="t" l="l"/>
            <a:pathLst>
              <a:path h="1015058" w="3324315">
                <a:moveTo>
                  <a:pt x="0" y="0"/>
                </a:moveTo>
                <a:lnTo>
                  <a:pt x="3324315" y="0"/>
                </a:lnTo>
                <a:lnTo>
                  <a:pt x="3324315" y="1015058"/>
                </a:lnTo>
                <a:lnTo>
                  <a:pt x="0" y="1015058"/>
                </a:lnTo>
                <a:lnTo>
                  <a:pt x="0" y="0"/>
                </a:lnTo>
                <a:close/>
              </a:path>
            </a:pathLst>
          </a:custGeom>
          <a:blipFill>
            <a:blip r:embed="rId4"/>
            <a:stretch>
              <a:fillRect l="0" t="0" r="0" b="0"/>
            </a:stretch>
          </a:blipFill>
        </p:spPr>
      </p:sp>
      <p:sp>
        <p:nvSpPr>
          <p:cNvPr name="TextBox 5" id="5"/>
          <p:cNvSpPr txBox="true"/>
          <p:nvPr/>
        </p:nvSpPr>
        <p:spPr>
          <a:xfrm rot="0">
            <a:off x="398206" y="4618717"/>
            <a:ext cx="4271706" cy="1355726"/>
          </a:xfrm>
          <a:prstGeom prst="rect">
            <a:avLst/>
          </a:prstGeom>
        </p:spPr>
        <p:txBody>
          <a:bodyPr anchor="t" rtlCol="false" tIns="0" lIns="0" bIns="0" rIns="0">
            <a:spAutoFit/>
          </a:bodyPr>
          <a:lstStyle/>
          <a:p>
            <a:pPr algn="l">
              <a:lnSpc>
                <a:spcPts val="5000"/>
              </a:lnSpc>
            </a:pPr>
            <a:r>
              <a:rPr lang="en-US" sz="5000" spc="-275">
                <a:solidFill>
                  <a:srgbClr val="7F42FA"/>
                </a:solidFill>
                <a:latin typeface="Horizon"/>
                <a:ea typeface="Horizon"/>
                <a:cs typeface="Horizon"/>
                <a:sym typeface="Horizon"/>
              </a:rPr>
              <a:t>CRICKET CLASH</a:t>
            </a:r>
          </a:p>
        </p:txBody>
      </p:sp>
      <p:sp>
        <p:nvSpPr>
          <p:cNvPr name="TextBox 6" id="6"/>
          <p:cNvSpPr txBox="true"/>
          <p:nvPr/>
        </p:nvSpPr>
        <p:spPr>
          <a:xfrm rot="0">
            <a:off x="398206" y="6415273"/>
            <a:ext cx="3263717" cy="2667953"/>
          </a:xfrm>
          <a:prstGeom prst="rect">
            <a:avLst/>
          </a:prstGeom>
        </p:spPr>
        <p:txBody>
          <a:bodyPr anchor="t" rtlCol="false" tIns="0" lIns="0" bIns="0" rIns="0">
            <a:spAutoFit/>
          </a:bodyPr>
          <a:lstStyle/>
          <a:p>
            <a:pPr algn="just">
              <a:lnSpc>
                <a:spcPts val="10627"/>
              </a:lnSpc>
            </a:pPr>
            <a:r>
              <a:rPr lang="en-US" sz="8175" spc="-449">
                <a:solidFill>
                  <a:srgbClr val="F3F3F3"/>
                </a:solidFill>
                <a:latin typeface="League Spartan"/>
                <a:ea typeface="League Spartan"/>
                <a:cs typeface="League Spartan"/>
                <a:sym typeface="League Spartan"/>
              </a:rPr>
              <a:t>Wega Labs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323847" cy="6930308"/>
          </a:xfrm>
          <a:custGeom>
            <a:avLst/>
            <a:gdLst/>
            <a:ahLst/>
            <a:cxnLst/>
            <a:rect r="r" b="b" t="t" l="l"/>
            <a:pathLst>
              <a:path h="6930308" w="7323847">
                <a:moveTo>
                  <a:pt x="0" y="0"/>
                </a:moveTo>
                <a:lnTo>
                  <a:pt x="7323847" y="0"/>
                </a:lnTo>
                <a:lnTo>
                  <a:pt x="7323847" y="6930308"/>
                </a:lnTo>
                <a:lnTo>
                  <a:pt x="0" y="6930308"/>
                </a:lnTo>
                <a:lnTo>
                  <a:pt x="0" y="0"/>
                </a:lnTo>
                <a:close/>
              </a:path>
            </a:pathLst>
          </a:custGeom>
          <a:blipFill>
            <a:blip r:embed="rId2"/>
            <a:stretch>
              <a:fillRect l="-95817" t="-76460" r="0" b="0"/>
            </a:stretch>
          </a:blipFill>
        </p:spPr>
      </p:sp>
      <p:sp>
        <p:nvSpPr>
          <p:cNvPr name="Freeform 3" id="3"/>
          <p:cNvSpPr/>
          <p:nvPr/>
        </p:nvSpPr>
        <p:spPr>
          <a:xfrm flipH="false" flipV="false" rot="0">
            <a:off x="14634857" y="6663517"/>
            <a:ext cx="3653143" cy="3623483"/>
          </a:xfrm>
          <a:custGeom>
            <a:avLst/>
            <a:gdLst/>
            <a:ahLst/>
            <a:cxnLst/>
            <a:rect r="r" b="b" t="t" l="l"/>
            <a:pathLst>
              <a:path h="3623483" w="3653143">
                <a:moveTo>
                  <a:pt x="0" y="0"/>
                </a:moveTo>
                <a:lnTo>
                  <a:pt x="3653143" y="0"/>
                </a:lnTo>
                <a:lnTo>
                  <a:pt x="3653143" y="3623483"/>
                </a:lnTo>
                <a:lnTo>
                  <a:pt x="0" y="3623483"/>
                </a:lnTo>
                <a:lnTo>
                  <a:pt x="0" y="0"/>
                </a:lnTo>
                <a:close/>
              </a:path>
            </a:pathLst>
          </a:custGeom>
          <a:blipFill>
            <a:blip r:embed="rId3"/>
            <a:stretch>
              <a:fillRect l="0" t="0" r="-100000" b="-71941"/>
            </a:stretch>
          </a:blipFill>
        </p:spPr>
      </p:sp>
      <p:sp>
        <p:nvSpPr>
          <p:cNvPr name="Freeform 4" id="4"/>
          <p:cNvSpPr/>
          <p:nvPr/>
        </p:nvSpPr>
        <p:spPr>
          <a:xfrm flipH="false" flipV="false" rot="0">
            <a:off x="2358586" y="2663754"/>
            <a:ext cx="3349480" cy="6594546"/>
          </a:xfrm>
          <a:custGeom>
            <a:avLst/>
            <a:gdLst/>
            <a:ahLst/>
            <a:cxnLst/>
            <a:rect r="r" b="b" t="t" l="l"/>
            <a:pathLst>
              <a:path h="6594546" w="3349480">
                <a:moveTo>
                  <a:pt x="0" y="0"/>
                </a:moveTo>
                <a:lnTo>
                  <a:pt x="3349480" y="0"/>
                </a:lnTo>
                <a:lnTo>
                  <a:pt x="3349480" y="6594546"/>
                </a:lnTo>
                <a:lnTo>
                  <a:pt x="0" y="6594546"/>
                </a:lnTo>
                <a:lnTo>
                  <a:pt x="0" y="0"/>
                </a:lnTo>
                <a:close/>
              </a:path>
            </a:pathLst>
          </a:custGeom>
          <a:blipFill>
            <a:blip r:embed="rId4"/>
            <a:stretch>
              <a:fillRect l="0" t="0" r="0" b="0"/>
            </a:stretch>
          </a:blipFill>
        </p:spPr>
      </p:sp>
      <p:sp>
        <p:nvSpPr>
          <p:cNvPr name="TextBox 5" id="5"/>
          <p:cNvSpPr txBox="true"/>
          <p:nvPr/>
        </p:nvSpPr>
        <p:spPr>
          <a:xfrm rot="0">
            <a:off x="5418911" y="520257"/>
            <a:ext cx="7450178" cy="980120"/>
          </a:xfrm>
          <a:prstGeom prst="rect">
            <a:avLst/>
          </a:prstGeom>
        </p:spPr>
        <p:txBody>
          <a:bodyPr anchor="t" rtlCol="false" tIns="0" lIns="0" bIns="0" rIns="0">
            <a:spAutoFit/>
          </a:bodyPr>
          <a:lstStyle/>
          <a:p>
            <a:pPr algn="ctr">
              <a:lnSpc>
                <a:spcPts val="7897"/>
              </a:lnSpc>
            </a:pPr>
            <a:r>
              <a:rPr lang="en-US" sz="6075" spc="-334">
                <a:solidFill>
                  <a:srgbClr val="F3F3F3"/>
                </a:solidFill>
                <a:latin typeface="League Spartan"/>
                <a:ea typeface="League Spartan"/>
                <a:cs typeface="League Spartan"/>
                <a:sym typeface="League Spartan"/>
              </a:rPr>
              <a:t>3D ENVIRONMENTS</a:t>
            </a:r>
          </a:p>
        </p:txBody>
      </p:sp>
      <p:sp>
        <p:nvSpPr>
          <p:cNvPr name="TextBox 6" id="6"/>
          <p:cNvSpPr txBox="true"/>
          <p:nvPr/>
        </p:nvSpPr>
        <p:spPr>
          <a:xfrm rot="0">
            <a:off x="2693448" y="1443227"/>
            <a:ext cx="13176384" cy="905510"/>
          </a:xfrm>
          <a:prstGeom prst="rect">
            <a:avLst/>
          </a:prstGeom>
        </p:spPr>
        <p:txBody>
          <a:bodyPr anchor="t" rtlCol="false" tIns="0" lIns="0" bIns="0" rIns="0">
            <a:spAutoFit/>
          </a:bodyPr>
          <a:lstStyle/>
          <a:p>
            <a:pPr algn="ctr">
              <a:lnSpc>
                <a:spcPts val="3639"/>
              </a:lnSpc>
            </a:pPr>
            <a:r>
              <a:rPr lang="en-US" sz="2599">
                <a:solidFill>
                  <a:srgbClr val="F3F3F3"/>
                </a:solidFill>
                <a:latin typeface="TT Firs Neue"/>
                <a:ea typeface="TT Firs Neue"/>
                <a:cs typeface="TT Firs Neue"/>
                <a:sym typeface="TT Firs Neue"/>
              </a:rPr>
              <a:t>Game-r</a:t>
            </a:r>
            <a:r>
              <a:rPr lang="en-US" sz="2599">
                <a:solidFill>
                  <a:srgbClr val="F3F3F3"/>
                </a:solidFill>
                <a:latin typeface="TT Firs Neue"/>
                <a:ea typeface="TT Firs Neue"/>
                <a:cs typeface="TT Firs Neue"/>
                <a:sym typeface="TT Firs Neue"/>
              </a:rPr>
              <a:t>eady 3D environments designed to enhance immersion, storytelling, and player experience within interactive worlds.</a:t>
            </a:r>
          </a:p>
        </p:txBody>
      </p:sp>
      <p:sp>
        <p:nvSpPr>
          <p:cNvPr name="Freeform 7" id="7"/>
          <p:cNvSpPr/>
          <p:nvPr/>
        </p:nvSpPr>
        <p:spPr>
          <a:xfrm flipH="false" flipV="false" rot="0">
            <a:off x="7469260" y="2663754"/>
            <a:ext cx="3525192" cy="6594546"/>
          </a:xfrm>
          <a:custGeom>
            <a:avLst/>
            <a:gdLst/>
            <a:ahLst/>
            <a:cxnLst/>
            <a:rect r="r" b="b" t="t" l="l"/>
            <a:pathLst>
              <a:path h="6594546" w="3525192">
                <a:moveTo>
                  <a:pt x="0" y="0"/>
                </a:moveTo>
                <a:lnTo>
                  <a:pt x="3525192" y="0"/>
                </a:lnTo>
                <a:lnTo>
                  <a:pt x="3525192" y="6594546"/>
                </a:lnTo>
                <a:lnTo>
                  <a:pt x="0" y="6594546"/>
                </a:lnTo>
                <a:lnTo>
                  <a:pt x="0" y="0"/>
                </a:lnTo>
                <a:close/>
              </a:path>
            </a:pathLst>
          </a:custGeom>
          <a:blipFill>
            <a:blip r:embed="rId5"/>
            <a:stretch>
              <a:fillRect l="-5041" t="0" r="-57" b="0"/>
            </a:stretch>
          </a:blipFill>
        </p:spPr>
      </p:sp>
      <p:sp>
        <p:nvSpPr>
          <p:cNvPr name="Freeform 8" id="8"/>
          <p:cNvSpPr/>
          <p:nvPr/>
        </p:nvSpPr>
        <p:spPr>
          <a:xfrm flipH="false" flipV="false" rot="0">
            <a:off x="12580865" y="2663754"/>
            <a:ext cx="3349480" cy="6594546"/>
          </a:xfrm>
          <a:custGeom>
            <a:avLst/>
            <a:gdLst/>
            <a:ahLst/>
            <a:cxnLst/>
            <a:rect r="r" b="b" t="t" l="l"/>
            <a:pathLst>
              <a:path h="6594546" w="3349480">
                <a:moveTo>
                  <a:pt x="0" y="0"/>
                </a:moveTo>
                <a:lnTo>
                  <a:pt x="3349480" y="0"/>
                </a:lnTo>
                <a:lnTo>
                  <a:pt x="3349480" y="6594546"/>
                </a:lnTo>
                <a:lnTo>
                  <a:pt x="0" y="6594546"/>
                </a:lnTo>
                <a:lnTo>
                  <a:pt x="0" y="0"/>
                </a:lnTo>
                <a:close/>
              </a:path>
            </a:pathLst>
          </a:custGeom>
          <a:blipFill>
            <a:blip r:embed="rId6"/>
            <a:stretch>
              <a:fillRect l="-2442" t="0" r="-244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0A0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323847" cy="6930308"/>
          </a:xfrm>
          <a:custGeom>
            <a:avLst/>
            <a:gdLst/>
            <a:ahLst/>
            <a:cxnLst/>
            <a:rect r="r" b="b" t="t" l="l"/>
            <a:pathLst>
              <a:path h="6930308" w="7323847">
                <a:moveTo>
                  <a:pt x="0" y="0"/>
                </a:moveTo>
                <a:lnTo>
                  <a:pt x="7323847" y="0"/>
                </a:lnTo>
                <a:lnTo>
                  <a:pt x="7323847" y="6930308"/>
                </a:lnTo>
                <a:lnTo>
                  <a:pt x="0" y="6930308"/>
                </a:lnTo>
                <a:lnTo>
                  <a:pt x="0" y="0"/>
                </a:lnTo>
                <a:close/>
              </a:path>
            </a:pathLst>
          </a:custGeom>
          <a:blipFill>
            <a:blip r:embed="rId2"/>
            <a:stretch>
              <a:fillRect l="-95817" t="-76460" r="0" b="0"/>
            </a:stretch>
          </a:blipFill>
        </p:spPr>
      </p:sp>
      <p:sp>
        <p:nvSpPr>
          <p:cNvPr name="Freeform 3" id="3"/>
          <p:cNvSpPr/>
          <p:nvPr/>
        </p:nvSpPr>
        <p:spPr>
          <a:xfrm flipH="false" flipV="false" rot="0">
            <a:off x="14634857" y="6663517"/>
            <a:ext cx="3653143" cy="3623483"/>
          </a:xfrm>
          <a:custGeom>
            <a:avLst/>
            <a:gdLst/>
            <a:ahLst/>
            <a:cxnLst/>
            <a:rect r="r" b="b" t="t" l="l"/>
            <a:pathLst>
              <a:path h="3623483" w="3653143">
                <a:moveTo>
                  <a:pt x="0" y="0"/>
                </a:moveTo>
                <a:lnTo>
                  <a:pt x="3653143" y="0"/>
                </a:lnTo>
                <a:lnTo>
                  <a:pt x="3653143" y="3623483"/>
                </a:lnTo>
                <a:lnTo>
                  <a:pt x="0" y="3623483"/>
                </a:lnTo>
                <a:lnTo>
                  <a:pt x="0" y="0"/>
                </a:lnTo>
                <a:close/>
              </a:path>
            </a:pathLst>
          </a:custGeom>
          <a:blipFill>
            <a:blip r:embed="rId3"/>
            <a:stretch>
              <a:fillRect l="0" t="0" r="-100000" b="-71941"/>
            </a:stretch>
          </a:blipFill>
        </p:spPr>
      </p:sp>
      <p:sp>
        <p:nvSpPr>
          <p:cNvPr name="Freeform 4" id="4"/>
          <p:cNvSpPr/>
          <p:nvPr/>
        </p:nvSpPr>
        <p:spPr>
          <a:xfrm flipH="false" flipV="false" rot="0">
            <a:off x="7942782" y="2172436"/>
            <a:ext cx="9316518" cy="7298400"/>
          </a:xfrm>
          <a:custGeom>
            <a:avLst/>
            <a:gdLst/>
            <a:ahLst/>
            <a:cxnLst/>
            <a:rect r="r" b="b" t="t" l="l"/>
            <a:pathLst>
              <a:path h="7298400" w="9316518">
                <a:moveTo>
                  <a:pt x="0" y="0"/>
                </a:moveTo>
                <a:lnTo>
                  <a:pt x="9316518" y="0"/>
                </a:lnTo>
                <a:lnTo>
                  <a:pt x="9316518" y="7298400"/>
                </a:lnTo>
                <a:lnTo>
                  <a:pt x="0" y="7298400"/>
                </a:lnTo>
                <a:lnTo>
                  <a:pt x="0" y="0"/>
                </a:lnTo>
                <a:close/>
              </a:path>
            </a:pathLst>
          </a:custGeom>
          <a:blipFill>
            <a:blip r:embed="rId4"/>
            <a:stretch>
              <a:fillRect l="0" t="0" r="0" b="0"/>
            </a:stretch>
          </a:blipFill>
        </p:spPr>
      </p:sp>
      <p:sp>
        <p:nvSpPr>
          <p:cNvPr name="TextBox 5" id="5"/>
          <p:cNvSpPr txBox="true"/>
          <p:nvPr/>
        </p:nvSpPr>
        <p:spPr>
          <a:xfrm rot="0">
            <a:off x="4924386" y="971550"/>
            <a:ext cx="8439227" cy="980120"/>
          </a:xfrm>
          <a:prstGeom prst="rect">
            <a:avLst/>
          </a:prstGeom>
        </p:spPr>
        <p:txBody>
          <a:bodyPr anchor="t" rtlCol="false" tIns="0" lIns="0" bIns="0" rIns="0">
            <a:spAutoFit/>
          </a:bodyPr>
          <a:lstStyle/>
          <a:p>
            <a:pPr algn="ctr">
              <a:lnSpc>
                <a:spcPts val="7897"/>
              </a:lnSpc>
            </a:pPr>
            <a:r>
              <a:rPr lang="en-US" sz="6075" spc="-334">
                <a:solidFill>
                  <a:srgbClr val="F3F3F3"/>
                </a:solidFill>
                <a:latin typeface="League Spartan"/>
                <a:ea typeface="League Spartan"/>
                <a:cs typeface="League Spartan"/>
                <a:sym typeface="League Spartan"/>
              </a:rPr>
              <a:t>3D CHARACTERS</a:t>
            </a:r>
          </a:p>
        </p:txBody>
      </p:sp>
      <p:sp>
        <p:nvSpPr>
          <p:cNvPr name="TextBox 6" id="6"/>
          <p:cNvSpPr txBox="true"/>
          <p:nvPr/>
        </p:nvSpPr>
        <p:spPr>
          <a:xfrm rot="0">
            <a:off x="1714120" y="3408004"/>
            <a:ext cx="4758193" cy="4563110"/>
          </a:xfrm>
          <a:prstGeom prst="rect">
            <a:avLst/>
          </a:prstGeom>
        </p:spPr>
        <p:txBody>
          <a:bodyPr anchor="t" rtlCol="false" tIns="0" lIns="0" bIns="0" rIns="0">
            <a:spAutoFit/>
          </a:bodyPr>
          <a:lstStyle/>
          <a:p>
            <a:pPr algn="l">
              <a:lnSpc>
                <a:spcPts val="3639"/>
              </a:lnSpc>
            </a:pPr>
            <a:r>
              <a:rPr lang="en-US" sz="2599">
                <a:solidFill>
                  <a:srgbClr val="F3F3F3"/>
                </a:solidFill>
                <a:latin typeface="TT Firs Neue"/>
                <a:ea typeface="TT Firs Neue"/>
                <a:cs typeface="TT Firs Neue"/>
                <a:sym typeface="TT Firs Neue"/>
              </a:rPr>
              <a:t>A</a:t>
            </a:r>
            <a:r>
              <a:rPr lang="en-US" sz="2599">
                <a:solidFill>
                  <a:srgbClr val="F3F3F3"/>
                </a:solidFill>
                <a:latin typeface="TT Firs Neue"/>
                <a:ea typeface="TT Firs Neue"/>
                <a:cs typeface="TT Firs Neue"/>
                <a:sym typeface="TT Firs Neue"/>
              </a:rPr>
              <a:t> set of stylized 3D characters developed for player cards and marketing content. Built to capture the spirit of cricket, the characters balance strong silhouettes and dynamic appeal, making them suitable for in-game presentation as well as promotional materials.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DAG-1xklVA4</dc:identifier>
  <dcterms:modified xsi:type="dcterms:W3CDTF">2011-08-01T06:04:30Z</dcterms:modified>
  <cp:revision>1</cp:revision>
  <dc:title>Black Modern Creative Portfolio Presentation</dc:title>
</cp:coreProperties>
</file>